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8" r:id="rId3"/>
    <p:sldId id="259" r:id="rId4"/>
    <p:sldId id="260" r:id="rId5"/>
    <p:sldId id="261" r:id="rId6"/>
    <p:sldId id="262" r:id="rId7"/>
    <p:sldId id="263" r:id="rId8"/>
    <p:sldId id="264" r:id="rId9"/>
    <p:sldId id="265" r:id="rId10"/>
    <p:sldId id="267" r:id="rId11"/>
    <p:sldId id="269" r:id="rId12"/>
    <p:sldId id="271" r:id="rId13"/>
    <p:sldId id="272" r:id="rId14"/>
    <p:sldId id="274" r:id="rId15"/>
    <p:sldId id="275" r:id="rId16"/>
    <p:sldId id="280" r:id="rId17"/>
    <p:sldId id="281" r:id="rId18"/>
    <p:sldId id="282" r:id="rId19"/>
    <p:sldId id="283" r:id="rId20"/>
    <p:sldId id="284" r:id="rId21"/>
    <p:sldId id="276" r:id="rId22"/>
    <p:sldId id="279" r:id="rId23"/>
    <p:sldId id="278" r:id="rId24"/>
    <p:sldId id="285" r:id="rId25"/>
    <p:sldId id="28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FF66"/>
    <a:srgbClr val="6600CC"/>
    <a:srgbClr val="FFFFCC"/>
    <a:srgbClr val="993366"/>
    <a:srgbClr val="FF7C80"/>
    <a:srgbClr val="FF00FF"/>
    <a:srgbClr val="660066"/>
    <a:srgbClr val="800080"/>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15662" autoAdjust="0"/>
    <p:restoredTop sz="94660"/>
  </p:normalViewPr>
  <p:slideViewPr>
    <p:cSldViewPr>
      <p:cViewPr>
        <p:scale>
          <a:sx n="73" d="100"/>
          <a:sy n="73" d="100"/>
        </p:scale>
        <p:origin x="-6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A19F36-A88B-4F24-B1C9-63B8F6A77F7A}" type="datetimeFigureOut">
              <a:rPr lang="id-ID" smtClean="0"/>
              <a:t>26/12/2012</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98334-8B72-4B26-8C00-DED18AB14713}" type="slidenum">
              <a:rPr lang="id-ID" smtClean="0"/>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DE298334-8B72-4B26-8C00-DED18AB14713}" type="slidenum">
              <a:rPr lang="id-ID" smtClean="0"/>
              <a:t>1</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DE298334-8B72-4B26-8C00-DED18AB14713}" type="slidenum">
              <a:rPr lang="id-ID" smtClean="0"/>
              <a:t>21</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DE298334-8B72-4B26-8C00-DED18AB14713}" type="slidenum">
              <a:rPr lang="id-ID" smtClean="0"/>
              <a:t>22</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DE298334-8B72-4B26-8C00-DED18AB14713}" type="slidenum">
              <a:rPr lang="id-ID" smtClean="0"/>
              <a:t>23</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9FD2B64-F791-4611-8390-29DD86CA4613}" type="datetimeFigureOut">
              <a:rPr lang="en-US" smtClean="0"/>
              <a:pPr/>
              <a:t>12/26/2012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D252AE1-C40E-4CCB-8287-E4468B6989B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strips/>
    <p:sndAc>
      <p:stSnd>
        <p:snd r:embed="rId1" name="click.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FD2B64-F791-4611-8390-29DD86CA4613}" type="datetimeFigureOut">
              <a:rPr lang="en-US" smtClean="0"/>
              <a:pPr/>
              <a:t>12/26/2012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52AE1-C40E-4CCB-8287-E4468B6989B3}" type="slidenum">
              <a:rPr lang="en-US" smtClean="0"/>
              <a:pPr/>
              <a:t>‹#›</a:t>
            </a:fld>
            <a:endParaRPr lang="en-US"/>
          </a:p>
        </p:txBody>
      </p:sp>
    </p:spTree>
  </p:cSld>
  <p:clrMapOvr>
    <a:masterClrMapping/>
  </p:clrMapOvr>
  <p:transition spd="med">
    <p:strips/>
    <p:sndAc>
      <p:stSnd>
        <p:snd r:embed="rId1" name="click.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FD2B64-F791-4611-8390-29DD86CA4613}" type="datetimeFigureOut">
              <a:rPr lang="en-US" smtClean="0"/>
              <a:pPr/>
              <a:t>12/26/2012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52AE1-C40E-4CCB-8287-E4468B6989B3}" type="slidenum">
              <a:rPr lang="en-US" smtClean="0"/>
              <a:pPr/>
              <a:t>‹#›</a:t>
            </a:fld>
            <a:endParaRPr lang="en-US"/>
          </a:p>
        </p:txBody>
      </p:sp>
    </p:spTree>
  </p:cSld>
  <p:clrMapOvr>
    <a:masterClrMapping/>
  </p:clrMapOvr>
  <p:transition spd="med">
    <p:strips/>
    <p:sndAc>
      <p:stSnd>
        <p:snd r:embed="rId1" name="click.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FD2B64-F791-4611-8390-29DD86CA4613}" type="datetimeFigureOut">
              <a:rPr lang="en-US" smtClean="0"/>
              <a:pPr/>
              <a:t>12/26/2012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52AE1-C40E-4CCB-8287-E4468B6989B3}" type="slidenum">
              <a:rPr lang="en-US" smtClean="0"/>
              <a:pPr/>
              <a:t>‹#›</a:t>
            </a:fld>
            <a:endParaRPr lang="en-US"/>
          </a:p>
        </p:txBody>
      </p:sp>
    </p:spTree>
  </p:cSld>
  <p:clrMapOvr>
    <a:masterClrMapping/>
  </p:clrMapOvr>
  <p:transition spd="med">
    <p:strips/>
    <p:sndAc>
      <p:stSnd>
        <p:snd r:embed="rId1" name="click.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FD2B64-F791-4611-8390-29DD86CA4613}" type="datetimeFigureOut">
              <a:rPr lang="en-US" smtClean="0"/>
              <a:pPr/>
              <a:t>12/26/2012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52AE1-C40E-4CCB-8287-E4468B6989B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strips/>
    <p:sndAc>
      <p:stSnd>
        <p:snd r:embed="rId1" name="click.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FD2B64-F791-4611-8390-29DD86CA4613}" type="datetimeFigureOut">
              <a:rPr lang="en-US" smtClean="0"/>
              <a:pPr/>
              <a:t>12/26/2012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52AE1-C40E-4CCB-8287-E4468B6989B3}" type="slidenum">
              <a:rPr lang="en-US" smtClean="0"/>
              <a:pPr/>
              <a:t>‹#›</a:t>
            </a:fld>
            <a:endParaRPr lang="en-US"/>
          </a:p>
        </p:txBody>
      </p:sp>
    </p:spTree>
  </p:cSld>
  <p:clrMapOvr>
    <a:masterClrMapping/>
  </p:clrMapOvr>
  <p:transition spd="med">
    <p:strips/>
    <p:sndAc>
      <p:stSnd>
        <p:snd r:embed="rId1" name="click.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9FD2B64-F791-4611-8390-29DD86CA4613}" type="datetimeFigureOut">
              <a:rPr lang="en-US" smtClean="0"/>
              <a:pPr/>
              <a:t>12/26/2012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52AE1-C40E-4CCB-8287-E4468B6989B3}" type="slidenum">
              <a:rPr lang="en-US" smtClean="0"/>
              <a:pPr/>
              <a:t>‹#›</a:t>
            </a:fld>
            <a:endParaRPr lang="en-US"/>
          </a:p>
        </p:txBody>
      </p:sp>
    </p:spTree>
  </p:cSld>
  <p:clrMapOvr>
    <a:masterClrMapping/>
  </p:clrMapOvr>
  <p:transition spd="med">
    <p:strips/>
    <p:sndAc>
      <p:stSnd>
        <p:snd r:embed="rId1" name="click.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9FD2B64-F791-4611-8390-29DD86CA4613}" type="datetimeFigureOut">
              <a:rPr lang="en-US" smtClean="0"/>
              <a:pPr/>
              <a:t>12/26/2012</a:t>
            </a:fld>
            <a:endParaRPr lang="en-US"/>
          </a:p>
        </p:txBody>
      </p:sp>
      <p:sp>
        <p:nvSpPr>
          <p:cNvPr id="8" name="Slide Number Placeholder 7"/>
          <p:cNvSpPr>
            <a:spLocks noGrp="1"/>
          </p:cNvSpPr>
          <p:nvPr>
            <p:ph type="sldNum" sz="quarter" idx="11"/>
          </p:nvPr>
        </p:nvSpPr>
        <p:spPr/>
        <p:txBody>
          <a:bodyPr/>
          <a:lstStyle/>
          <a:p>
            <a:fld id="{6D252AE1-C40E-4CCB-8287-E4468B6989B3}"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spd="med">
    <p:strips/>
    <p:sndAc>
      <p:stSnd>
        <p:snd r:embed="rId1" name="click.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D2B64-F791-4611-8390-29DD86CA4613}" type="datetimeFigureOut">
              <a:rPr lang="en-US" smtClean="0"/>
              <a:pPr/>
              <a:t>12/26/2012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52AE1-C40E-4CCB-8287-E4468B6989B3}" type="slidenum">
              <a:rPr lang="en-US" smtClean="0"/>
              <a:pPr/>
              <a:t>‹#›</a:t>
            </a:fld>
            <a:endParaRPr lang="en-US"/>
          </a:p>
        </p:txBody>
      </p:sp>
    </p:spTree>
  </p:cSld>
  <p:clrMapOvr>
    <a:masterClrMapping/>
  </p:clrMapOvr>
  <p:transition spd="med">
    <p:strips/>
    <p:sndAc>
      <p:stSnd>
        <p:snd r:embed="rId1" name="click.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FD2B64-F791-4611-8390-29DD86CA4613}" type="datetimeFigureOut">
              <a:rPr lang="en-US" smtClean="0"/>
              <a:pPr/>
              <a:t>12/26/2012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D252AE1-C40E-4CCB-8287-E4468B6989B3}" type="slidenum">
              <a:rPr lang="en-US" smtClean="0"/>
              <a:pPr/>
              <a:t>‹#›</a:t>
            </a:fld>
            <a:endParaRPr lang="en-US"/>
          </a:p>
        </p:txBody>
      </p:sp>
    </p:spTree>
  </p:cSld>
  <p:clrMapOvr>
    <a:masterClrMapping/>
  </p:clrMapOvr>
  <p:transition spd="med">
    <p:strips/>
    <p:sndAc>
      <p:stSnd>
        <p:snd r:embed="rId1" name="click.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89FD2B64-F791-4611-8390-29DD86CA4613}" type="datetimeFigureOut">
              <a:rPr lang="en-US" smtClean="0"/>
              <a:pPr/>
              <a:t>12/26/2012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52AE1-C40E-4CCB-8287-E4468B6989B3}" type="slidenum">
              <a:rPr lang="en-US" smtClean="0"/>
              <a:pPr/>
              <a:t>‹#›</a:t>
            </a:fld>
            <a:endParaRPr lang="en-US"/>
          </a:p>
        </p:txBody>
      </p:sp>
    </p:spTree>
  </p:cSld>
  <p:clrMapOvr>
    <a:masterClrMapping/>
  </p:clrMapOvr>
  <p:transition spd="med">
    <p:strips/>
    <p:sndAc>
      <p:stSnd>
        <p:snd r:embed="rId1" name="click.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9FD2B64-F791-4611-8390-29DD86CA4613}" type="datetimeFigureOut">
              <a:rPr lang="en-US" smtClean="0"/>
              <a:pPr/>
              <a:t>12/26/2012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D252AE1-C40E-4CCB-8287-E4468B6989B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strips/>
    <p:sndAc>
      <p:stSnd>
        <p:snd r:embed="rId13" name="click.wav" builtIn="1"/>
      </p:stSnd>
    </p:sndAc>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xml"/><Relationship Id="rId11" Type="http://schemas.openxmlformats.org/officeDocument/2006/relationships/slide" Target="slide25.xml"/><Relationship Id="rId5" Type="http://schemas.openxmlformats.org/officeDocument/2006/relationships/image" Target="../media/image2.jpeg"/><Relationship Id="rId10" Type="http://schemas.openxmlformats.org/officeDocument/2006/relationships/slide" Target="slide21.xml"/><Relationship Id="rId4" Type="http://schemas.openxmlformats.org/officeDocument/2006/relationships/image" Target="../media/image1.jpeg"/><Relationship Id="rId9" Type="http://schemas.openxmlformats.org/officeDocument/2006/relationships/slide" Target="slide24.xml"/></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3" Type="http://schemas.openxmlformats.org/officeDocument/2006/relationships/image" Target="../media/image1.jpeg"/><Relationship Id="rId7" Type="http://schemas.openxmlformats.org/officeDocument/2006/relationships/slide" Target="slide9.xml"/><Relationship Id="rId12" Type="http://schemas.openxmlformats.org/officeDocument/2006/relationships/slide" Target="slide2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slide" Target="slide16.xml"/><Relationship Id="rId5" Type="http://schemas.openxmlformats.org/officeDocument/2006/relationships/image" Target="../media/image14.png"/><Relationship Id="rId10" Type="http://schemas.openxmlformats.org/officeDocument/2006/relationships/slide" Target="slide2.xml"/><Relationship Id="rId4" Type="http://schemas.openxmlformats.org/officeDocument/2006/relationships/image" Target="../media/image2.jpeg"/><Relationship Id="rId9" Type="http://schemas.openxmlformats.org/officeDocument/2006/relationships/slide" Target="slide1.xml"/></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1.xml"/><Relationship Id="rId3" Type="http://schemas.openxmlformats.org/officeDocument/2006/relationships/image" Target="../media/image1.jpeg"/><Relationship Id="rId7" Type="http://schemas.openxmlformats.org/officeDocument/2006/relationships/slide" Target="slide10.xml"/><Relationship Id="rId12" Type="http://schemas.openxmlformats.org/officeDocument/2006/relationships/slide" Target="slide2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slide" Target="slide16.xml"/><Relationship Id="rId5" Type="http://schemas.openxmlformats.org/officeDocument/2006/relationships/image" Target="../media/image16.png"/><Relationship Id="rId10" Type="http://schemas.openxmlformats.org/officeDocument/2006/relationships/slide" Target="slide2.xml"/><Relationship Id="rId4" Type="http://schemas.openxmlformats.org/officeDocument/2006/relationships/image" Target="../media/image2.jpeg"/><Relationship Id="rId9" Type="http://schemas.openxmlformats.org/officeDocument/2006/relationships/slide" Target="slide1.xml"/></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eg"/><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21.xml"/><Relationship Id="rId5" Type="http://schemas.openxmlformats.org/officeDocument/2006/relationships/slide" Target="slide11.xml"/><Relationship Id="rId10" Type="http://schemas.openxmlformats.org/officeDocument/2006/relationships/slide" Target="slide24.xml"/><Relationship Id="rId4" Type="http://schemas.openxmlformats.org/officeDocument/2006/relationships/image" Target="../media/image2.jpeg"/><Relationship Id="rId9" Type="http://schemas.openxmlformats.org/officeDocument/2006/relationships/slide" Target="slide16.xml"/></Relationships>
</file>

<file path=ppt/slides/_rels/slide1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jpeg"/><Relationship Id="rId7" Type="http://schemas.openxmlformats.org/officeDocument/2006/relationships/slide" Target="slide14.xml"/><Relationship Id="rId12"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image" Target="../media/image18.png"/><Relationship Id="rId10" Type="http://schemas.openxmlformats.org/officeDocument/2006/relationships/slide" Target="slide16.xml"/><Relationship Id="rId4" Type="http://schemas.openxmlformats.org/officeDocument/2006/relationships/image" Target="../media/image2.jpeg"/><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1.xml"/><Relationship Id="rId3" Type="http://schemas.openxmlformats.org/officeDocument/2006/relationships/image" Target="../media/image1.jpeg"/><Relationship Id="rId7" Type="http://schemas.openxmlformats.org/officeDocument/2006/relationships/slide" Target="slide13.xml"/><Relationship Id="rId12" Type="http://schemas.openxmlformats.org/officeDocument/2006/relationships/slide" Target="slide2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slide" Target="slide16.xml"/><Relationship Id="rId5" Type="http://schemas.openxmlformats.org/officeDocument/2006/relationships/image" Target="../media/image19.png"/><Relationship Id="rId10" Type="http://schemas.openxmlformats.org/officeDocument/2006/relationships/slide" Target="slide2.xml"/><Relationship Id="rId4" Type="http://schemas.openxmlformats.org/officeDocument/2006/relationships/image" Target="../media/image2.jpeg"/><Relationship Id="rId9" Type="http://schemas.openxmlformats.org/officeDocument/2006/relationships/slide" Target="slide1.xml"/></Relationships>
</file>

<file path=ppt/slides/_rels/slide15.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1.xml"/><Relationship Id="rId3" Type="http://schemas.openxmlformats.org/officeDocument/2006/relationships/image" Target="../media/image1.jpeg"/><Relationship Id="rId7" Type="http://schemas.openxmlformats.org/officeDocument/2006/relationships/image" Target="../media/image23.png"/><Relationship Id="rId12" Type="http://schemas.openxmlformats.org/officeDocument/2006/relationships/slide" Target="slide2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slide" Target="slide2.xml"/><Relationship Id="rId5" Type="http://schemas.openxmlformats.org/officeDocument/2006/relationships/image" Target="../media/image21.png"/><Relationship Id="rId10" Type="http://schemas.openxmlformats.org/officeDocument/2006/relationships/slide" Target="slide1.xml"/><Relationship Id="rId4" Type="http://schemas.openxmlformats.org/officeDocument/2006/relationships/image" Target="../media/image2.jpeg"/><Relationship Id="rId9"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2.xml"/><Relationship Id="rId3" Type="http://schemas.openxmlformats.org/officeDocument/2006/relationships/image" Target="../media/image2.jpe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audio" Target="../media/audio1.wav"/><Relationship Id="rId16"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28.png"/><Relationship Id="rId5" Type="http://schemas.openxmlformats.org/officeDocument/2006/relationships/slide" Target="slide17.xml"/><Relationship Id="rId15" Type="http://schemas.openxmlformats.org/officeDocument/2006/relationships/slide" Target="slide24.xml"/><Relationship Id="rId10" Type="http://schemas.openxmlformats.org/officeDocument/2006/relationships/image" Target="../media/image27.png"/><Relationship Id="rId4" Type="http://schemas.openxmlformats.org/officeDocument/2006/relationships/slide" Target="slide15.xml"/><Relationship Id="rId9" Type="http://schemas.openxmlformats.org/officeDocument/2006/relationships/image" Target="../media/image26.png"/><Relationship Id="rId14" Type="http://schemas.openxmlformats.org/officeDocument/2006/relationships/slide" Target="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jpeg"/><Relationship Id="rId7" Type="http://schemas.openxmlformats.org/officeDocument/2006/relationships/image" Target="../media/image30.png"/><Relationship Id="rId12"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24.xml"/><Relationship Id="rId5" Type="http://schemas.openxmlformats.org/officeDocument/2006/relationships/slide" Target="slide18.xml"/><Relationship Id="rId10" Type="http://schemas.openxmlformats.org/officeDocument/2006/relationships/slide" Target="slide2.xml"/><Relationship Id="rId4" Type="http://schemas.openxmlformats.org/officeDocument/2006/relationships/slide" Target="slide16.xml"/><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slide" Target="slide24.xml"/><Relationship Id="rId3" Type="http://schemas.openxmlformats.org/officeDocument/2006/relationships/image" Target="../media/image2.jpeg"/><Relationship Id="rId7" Type="http://schemas.openxmlformats.org/officeDocument/2006/relationships/image" Target="../media/image33.png"/><Relationship Id="rId12" Type="http://schemas.openxmlformats.org/officeDocument/2006/relationships/slide" Target="slide1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2.xml"/><Relationship Id="rId5" Type="http://schemas.openxmlformats.org/officeDocument/2006/relationships/slide" Target="slide19.xml"/><Relationship Id="rId10" Type="http://schemas.openxmlformats.org/officeDocument/2006/relationships/image" Target="../media/image36.png"/><Relationship Id="rId4" Type="http://schemas.openxmlformats.org/officeDocument/2006/relationships/slide" Target="slide17.xml"/><Relationship Id="rId9" Type="http://schemas.openxmlformats.org/officeDocument/2006/relationships/image" Target="../media/image35.png"/><Relationship Id="rId14" Type="http://schemas.openxmlformats.org/officeDocument/2006/relationships/slide" Target="slide21.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slide" Target="slide16.xml"/><Relationship Id="rId3" Type="http://schemas.openxmlformats.org/officeDocument/2006/relationships/image" Target="../media/image2.jpeg"/><Relationship Id="rId7" Type="http://schemas.openxmlformats.org/officeDocument/2006/relationships/image" Target="../media/image37.png"/><Relationship Id="rId12"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41.png"/><Relationship Id="rId5" Type="http://schemas.openxmlformats.org/officeDocument/2006/relationships/slide" Target="slide20.xml"/><Relationship Id="rId15" Type="http://schemas.openxmlformats.org/officeDocument/2006/relationships/slide" Target="slide21.xml"/><Relationship Id="rId10" Type="http://schemas.openxmlformats.org/officeDocument/2006/relationships/image" Target="../media/image40.png"/><Relationship Id="rId4" Type="http://schemas.openxmlformats.org/officeDocument/2006/relationships/slide" Target="slide18.xml"/><Relationship Id="rId9" Type="http://schemas.openxmlformats.org/officeDocument/2006/relationships/image" Target="../media/image39.png"/><Relationship Id="rId14" Type="http://schemas.openxmlformats.org/officeDocument/2006/relationships/slide" Target="slide24.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jpeg"/><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1.xml"/><Relationship Id="rId10" Type="http://schemas.openxmlformats.org/officeDocument/2006/relationships/slide" Target="slide21.xml"/><Relationship Id="rId4" Type="http://schemas.openxmlformats.org/officeDocument/2006/relationships/image" Target="../media/image2.jpeg"/><Relationship Id="rId9" Type="http://schemas.openxmlformats.org/officeDocument/2006/relationships/slide" Target="slide24.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slide" Target="slide16.xml"/><Relationship Id="rId3" Type="http://schemas.openxmlformats.org/officeDocument/2006/relationships/image" Target="../media/image2.jpeg"/><Relationship Id="rId7" Type="http://schemas.openxmlformats.org/officeDocument/2006/relationships/image" Target="../media/image42.png"/><Relationship Id="rId12"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46.png"/><Relationship Id="rId5" Type="http://schemas.openxmlformats.org/officeDocument/2006/relationships/slide" Target="slide21.xml"/><Relationship Id="rId10" Type="http://schemas.openxmlformats.org/officeDocument/2006/relationships/image" Target="../media/image45.png"/><Relationship Id="rId4" Type="http://schemas.openxmlformats.org/officeDocument/2006/relationships/slide" Target="slide19.xml"/><Relationship Id="rId9" Type="http://schemas.openxmlformats.org/officeDocument/2006/relationships/image" Target="../media/image44.png"/><Relationship Id="rId14" Type="http://schemas.openxmlformats.org/officeDocument/2006/relationships/slide" Target="slide24.xml"/></Relationships>
</file>

<file path=ppt/slides/_rels/slide21.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47.jpeg"/><Relationship Id="rId3" Type="http://schemas.openxmlformats.org/officeDocument/2006/relationships/audio" Target="../media/audio1.wav"/><Relationship Id="rId7" Type="http://schemas.openxmlformats.org/officeDocument/2006/relationships/hyperlink" Target="mailto:rosa.rosdianita@yahoo.com" TargetMode="External"/><Relationship Id="rId12" Type="http://schemas.openxmlformats.org/officeDocument/2006/relationships/slide" Target="slide2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24.xml"/><Relationship Id="rId5" Type="http://schemas.openxmlformats.org/officeDocument/2006/relationships/slide" Target="slide20.xml"/><Relationship Id="rId10" Type="http://schemas.openxmlformats.org/officeDocument/2006/relationships/slide" Target="slide16.xml"/><Relationship Id="rId4" Type="http://schemas.openxmlformats.org/officeDocument/2006/relationships/image" Target="../media/image2.jpeg"/><Relationship Id="rId9"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48.jpeg"/><Relationship Id="rId5" Type="http://schemas.openxmlformats.org/officeDocument/2006/relationships/slide" Target="slide23.xml"/><Relationship Id="rId10" Type="http://schemas.openxmlformats.org/officeDocument/2006/relationships/slide" Target="slide21.xml"/><Relationship Id="rId4" Type="http://schemas.openxmlformats.org/officeDocument/2006/relationships/image" Target="../media/image2.jpeg"/><Relationship Id="rId9" Type="http://schemas.openxmlformats.org/officeDocument/2006/relationships/slide" Target="slide24.xml"/></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audio" Target="../media/audio1.wav"/><Relationship Id="rId7" Type="http://schemas.openxmlformats.org/officeDocument/2006/relationships/slide" Target="slide1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xml"/><Relationship Id="rId10" Type="http://schemas.openxmlformats.org/officeDocument/2006/relationships/image" Target="../media/image49.jpeg"/><Relationship Id="rId4" Type="http://schemas.openxmlformats.org/officeDocument/2006/relationships/image" Target="../media/image2.jpeg"/><Relationship Id="rId9" Type="http://schemas.openxmlformats.org/officeDocument/2006/relationships/slide" Target="slide21.xml"/></Relationships>
</file>

<file path=ppt/slides/_rels/slide2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2.jpeg"/><Relationship Id="rId7" Type="http://schemas.openxmlformats.org/officeDocument/2006/relationships/slide" Target="slide2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2.xml"/><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2.jpeg"/><Relationship Id="rId7" Type="http://schemas.openxmlformats.org/officeDocument/2006/relationships/slide" Target="slide2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2.xml"/><Relationship Id="rId10" Type="http://schemas.openxmlformats.org/officeDocument/2006/relationships/slide" Target="slide9.xml"/><Relationship Id="rId4" Type="http://schemas.openxmlformats.org/officeDocument/2006/relationships/slide" Target="slide1.xml"/><Relationship Id="rId9" Type="http://schemas.openxmlformats.org/officeDocument/2006/relationships/slide" Target="slide7.xml"/></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jpeg"/><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slide" Target="slide4.xml"/><Relationship Id="rId5" Type="http://schemas.openxmlformats.org/officeDocument/2006/relationships/slide" Target="slide2.xml"/><Relationship Id="rId10" Type="http://schemas.openxmlformats.org/officeDocument/2006/relationships/slide" Target="slide21.xml"/><Relationship Id="rId4" Type="http://schemas.openxmlformats.org/officeDocument/2006/relationships/image" Target="../media/image2.jpeg"/><Relationship Id="rId9" Type="http://schemas.openxmlformats.org/officeDocument/2006/relationships/slide" Target="slide24.xml"/></Relationships>
</file>

<file path=ppt/slides/_rels/slide4.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jpeg"/><Relationship Id="rId7" Type="http://schemas.openxmlformats.org/officeDocument/2006/relationships/image" Target="../media/image3.png"/><Relationship Id="rId12"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24.xml"/><Relationship Id="rId5" Type="http://schemas.openxmlformats.org/officeDocument/2006/relationships/slide" Target="slide3.xml"/><Relationship Id="rId10" Type="http://schemas.openxmlformats.org/officeDocument/2006/relationships/slide" Target="slide16.xml"/><Relationship Id="rId4" Type="http://schemas.openxmlformats.org/officeDocument/2006/relationships/image" Target="../media/image2.jpeg"/><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24.xml"/><Relationship Id="rId5" Type="http://schemas.openxmlformats.org/officeDocument/2006/relationships/slide" Target="slide4.xml"/><Relationship Id="rId10" Type="http://schemas.openxmlformats.org/officeDocument/2006/relationships/slide" Target="slide16.xml"/><Relationship Id="rId4" Type="http://schemas.openxmlformats.org/officeDocument/2006/relationships/image" Target="../media/image2.jpeg"/><Relationship Id="rId9"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jpeg"/><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21.xml"/><Relationship Id="rId5" Type="http://schemas.openxmlformats.org/officeDocument/2006/relationships/slide" Target="slide5.xml"/><Relationship Id="rId10" Type="http://schemas.openxmlformats.org/officeDocument/2006/relationships/slide" Target="slide24.xml"/><Relationship Id="rId4" Type="http://schemas.openxmlformats.org/officeDocument/2006/relationships/image" Target="../media/image2.jpeg"/><Relationship Id="rId9" Type="http://schemas.openxmlformats.org/officeDocument/2006/relationships/slide" Target="slide16.xml"/></Relationships>
</file>

<file path=ppt/slides/_rels/slide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jpeg"/><Relationship Id="rId7" Type="http://schemas.openxmlformats.org/officeDocument/2006/relationships/slide" Target="slide8.xml"/><Relationship Id="rId12"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24.xml"/><Relationship Id="rId5" Type="http://schemas.openxmlformats.org/officeDocument/2006/relationships/image" Target="../media/image5.png"/><Relationship Id="rId10" Type="http://schemas.openxmlformats.org/officeDocument/2006/relationships/slide" Target="slide16.xml"/><Relationship Id="rId4" Type="http://schemas.openxmlformats.org/officeDocument/2006/relationships/image" Target="../media/image2.jpeg"/><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1.xml"/><Relationship Id="rId3" Type="http://schemas.openxmlformats.org/officeDocument/2006/relationships/image" Target="../media/image1.jpeg"/><Relationship Id="rId7" Type="http://schemas.openxmlformats.org/officeDocument/2006/relationships/image" Target="../media/image8.png"/><Relationship Id="rId12" Type="http://schemas.openxmlformats.org/officeDocument/2006/relationships/slide" Target="slide9.xml"/><Relationship Id="rId17" Type="http://schemas.openxmlformats.org/officeDocument/2006/relationships/slide" Target="slide21.xml"/><Relationship Id="rId2" Type="http://schemas.openxmlformats.org/officeDocument/2006/relationships/audio" Target="../media/audio1.wav"/><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slide" Target="slide7.xml"/><Relationship Id="rId5" Type="http://schemas.openxmlformats.org/officeDocument/2006/relationships/image" Target="../media/image6.png"/><Relationship Id="rId15" Type="http://schemas.openxmlformats.org/officeDocument/2006/relationships/slide" Target="slide16.xml"/><Relationship Id="rId10" Type="http://schemas.openxmlformats.org/officeDocument/2006/relationships/image" Target="../media/image11.png"/><Relationship Id="rId4" Type="http://schemas.openxmlformats.org/officeDocument/2006/relationships/image" Target="../media/image2.jpeg"/><Relationship Id="rId9" Type="http://schemas.openxmlformats.org/officeDocument/2006/relationships/image" Target="../media/image10.png"/><Relationship Id="rId14"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1.xml"/><Relationship Id="rId3" Type="http://schemas.openxmlformats.org/officeDocument/2006/relationships/image" Target="../media/image1.jpeg"/><Relationship Id="rId7" Type="http://schemas.openxmlformats.org/officeDocument/2006/relationships/slide" Target="slide8.xml"/><Relationship Id="rId12" Type="http://schemas.openxmlformats.org/officeDocument/2006/relationships/slide" Target="slide2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slide" Target="slide16.xml"/><Relationship Id="rId5" Type="http://schemas.openxmlformats.org/officeDocument/2006/relationships/image" Target="../media/image12.png"/><Relationship Id="rId10" Type="http://schemas.openxmlformats.org/officeDocument/2006/relationships/slide" Target="slide2.xml"/><Relationship Id="rId4" Type="http://schemas.openxmlformats.org/officeDocument/2006/relationships/image" Target="../media/image2.jpeg"/><Relationship Id="rId9"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descr="E:\ROSA ROSDIANITA\semester 3\prokom 1\SUMBER, catamsia\buletin\Religious_wallpapers_289.jpg"/>
          <p:cNvPicPr>
            <a:picLocks noChangeAspect="1" noChangeArrowheads="1"/>
          </p:cNvPicPr>
          <p:nvPr/>
        </p:nvPicPr>
        <p:blipFill>
          <a:blip r:embed="rId5"/>
          <a:srcRect/>
          <a:stretch>
            <a:fillRect/>
          </a:stretch>
        </p:blipFill>
        <p:spPr bwMode="auto">
          <a:xfrm>
            <a:off x="0" y="0"/>
            <a:ext cx="9144000" cy="6858000"/>
          </a:xfrm>
          <a:prstGeom prst="rect">
            <a:avLst/>
          </a:prstGeom>
          <a:noFill/>
        </p:spPr>
      </p:pic>
      <p:sp>
        <p:nvSpPr>
          <p:cNvPr id="11" name="Action Button: Beginning 10">
            <a:hlinkClick r:id="" action="ppaction://hlinkshowjump?jump=firstslide" highlightClick="1"/>
          </p:cNvPr>
          <p:cNvSpPr/>
          <p:nvPr/>
        </p:nvSpPr>
        <p:spPr>
          <a:xfrm>
            <a:off x="7924800" y="6400800"/>
            <a:ext cx="381000" cy="457200"/>
          </a:xfrm>
          <a:prstGeom prst="actionButtonBeginn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2" name="Action Button: End 11">
            <a:hlinkClick r:id="" action="ppaction://hlinkshowjump?jump=lastslide" highlightClick="1"/>
          </p:cNvPr>
          <p:cNvSpPr/>
          <p:nvPr/>
        </p:nvSpPr>
        <p:spPr>
          <a:xfrm>
            <a:off x="8763000" y="6400800"/>
            <a:ext cx="381000" cy="457200"/>
          </a:xfrm>
          <a:prstGeom prst="actionButtonE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5" name="Rectangle 14"/>
          <p:cNvSpPr/>
          <p:nvPr/>
        </p:nvSpPr>
        <p:spPr>
          <a:xfrm>
            <a:off x="914400" y="1914942"/>
            <a:ext cx="7315200" cy="2123658"/>
          </a:xfrm>
          <a:prstGeom prst="rect">
            <a:avLst/>
          </a:prstGeom>
          <a:noFill/>
        </p:spPr>
        <p:txBody>
          <a:bodyPr wrap="square" lIns="91440" tIns="45720" rIns="91440" bIns="45720">
            <a:spAutoFit/>
          </a:bodyPr>
          <a:lstStyle/>
          <a:p>
            <a:pPr algn="ctr"/>
            <a:r>
              <a:rPr lang="en-US"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M</a:t>
            </a:r>
            <a:r>
              <a:rPr lang="id-ID"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 </a:t>
            </a:r>
            <a:r>
              <a:rPr lang="en-US"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A</a:t>
            </a:r>
            <a:r>
              <a:rPr lang="id-ID"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 </a:t>
            </a:r>
            <a:r>
              <a:rPr lang="en-US"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T</a:t>
            </a:r>
            <a:r>
              <a:rPr lang="id-ID"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 </a:t>
            </a:r>
            <a:r>
              <a:rPr lang="en-US"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R</a:t>
            </a:r>
            <a:r>
              <a:rPr lang="id-ID"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 </a:t>
            </a:r>
            <a:r>
              <a:rPr lang="en-US"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I</a:t>
            </a:r>
            <a:r>
              <a:rPr lang="id-ID"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 </a:t>
            </a:r>
            <a:r>
              <a:rPr lang="en-US"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K</a:t>
            </a:r>
            <a:r>
              <a:rPr lang="id-ID"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 </a:t>
            </a:r>
            <a:r>
              <a:rPr lang="en-US"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S </a:t>
            </a:r>
            <a:endParaRPr lang="id-ID"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endParaRPr>
          </a:p>
          <a:p>
            <a:pPr algn="ctr"/>
            <a:r>
              <a:rPr lang="en-US"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S</a:t>
            </a:r>
            <a:r>
              <a:rPr lang="id-ID"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 </a:t>
            </a:r>
            <a:r>
              <a:rPr lang="en-US"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M</a:t>
            </a:r>
            <a:r>
              <a:rPr lang="id-ID"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 </a:t>
            </a:r>
            <a:r>
              <a:rPr lang="en-US"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A </a:t>
            </a:r>
            <a:r>
              <a:rPr lang="id-ID"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 </a:t>
            </a:r>
            <a:r>
              <a:rPr lang="en-US"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I</a:t>
            </a:r>
            <a:r>
              <a:rPr lang="id-ID"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 </a:t>
            </a:r>
            <a:r>
              <a:rPr lang="en-US"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P</a:t>
            </a:r>
            <a:r>
              <a:rPr lang="id-ID" sz="6600" b="1" cap="all"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 </a:t>
            </a:r>
            <a:r>
              <a:rPr lang="en-US" sz="6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A</a:t>
            </a:r>
            <a:endParaRPr lang="id-ID" sz="6600" b="1" cap="all" spc="0" dirty="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endParaRPr>
          </a:p>
        </p:txBody>
      </p:sp>
      <p:sp>
        <p:nvSpPr>
          <p:cNvPr id="21" name="Title 20"/>
          <p:cNvSpPr>
            <a:spLocks noGrp="1"/>
          </p:cNvSpPr>
          <p:nvPr>
            <p:ph type="ctrTitle"/>
          </p:nvPr>
        </p:nvSpPr>
        <p:spPr/>
        <p:txBody>
          <a:bodyPr/>
          <a:lstStyle/>
          <a:p>
            <a:endParaRPr lang="id-ID" dirty="0"/>
          </a:p>
        </p:txBody>
      </p:sp>
      <p:sp>
        <p:nvSpPr>
          <p:cNvPr id="23" name="Action Button: Home 22">
            <a:hlinkClick r:id="rId6"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29" name="Rounded Rectangle 28">
            <a:hlinkClick r:id="rId6"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30" name="Rounded Rectangle 29">
            <a:hlinkClick r:id="rId7"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31" name="Rounded Rectangle 30">
            <a:hlinkClick r:id="rId8"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32" name="Rounded Rectangle 31">
            <a:hlinkClick r:id="rId9"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33" name="Rounded Rectangle 32">
            <a:hlinkClick r:id="rId10"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
        <p:nvSpPr>
          <p:cNvPr id="16" name="Rounded Rectangle 15">
            <a:hlinkClick r:id="rId11" action="ppaction://hlinksldjump"/>
          </p:cNvPr>
          <p:cNvSpPr/>
          <p:nvPr/>
        </p:nvSpPr>
        <p:spPr>
          <a:xfrm>
            <a:off x="7772400" y="0"/>
            <a:ext cx="137160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PETUNJUK</a:t>
            </a:r>
            <a:endParaRPr lang="en-US" b="1" dirty="0">
              <a:solidFill>
                <a:srgbClr val="660066"/>
              </a:solidFill>
              <a:latin typeface="Lucida Handwriting" pitchFamily="66" charset="0"/>
            </a:endParaRPr>
          </a:p>
        </p:txBody>
      </p:sp>
    </p:spTree>
  </p:cSld>
  <p:clrMapOvr>
    <a:masterClrMapping/>
  </p:clrMapOvr>
  <p:transition spd="med">
    <p:strips/>
    <p:sndAc>
      <p:stSnd>
        <p:snd r:embed="rId3" name="click.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5" name="Picture 2" descr="E:\ROSA ROSDIANITA\semester 3\prokom 1\SUMBER, catamsia\buletin\Religious_wallpapers_289.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609600" y="685800"/>
            <a:ext cx="7467600" cy="5029200"/>
          </a:xfrm>
        </p:spPr>
        <p:txBody>
          <a:bodyPr>
            <a:noAutofit/>
          </a:bodyPr>
          <a:lstStyle/>
          <a:p>
            <a:r>
              <a:rPr lang="en-US" dirty="0" smtClean="0">
                <a:effectLst>
                  <a:glow rad="101600">
                    <a:srgbClr val="92D050">
                      <a:alpha val="60000"/>
                    </a:srgbClr>
                  </a:glow>
                </a:effectLst>
                <a:latin typeface="Berlin Sans FB" pitchFamily="34" charset="0"/>
              </a:rPr>
              <a:t> </a:t>
            </a:r>
            <a:r>
              <a:rPr lang="id-ID" dirty="0" smtClean="0">
                <a:effectLst>
                  <a:glow rad="101600">
                    <a:srgbClr val="92D050">
                      <a:alpha val="60000"/>
                    </a:srgbClr>
                  </a:glow>
                </a:effectLst>
                <a:latin typeface="Berlin Sans FB" pitchFamily="34" charset="0"/>
              </a:rPr>
              <a:t>Matriks segitiga atas adalah matriks persegi yang elemen di luar diagonal utamanya bernilai nol.</a:t>
            </a:r>
            <a:r>
              <a:rPr lang="en-US" dirty="0" smtClean="0">
                <a:effectLst>
                  <a:glow rad="101600">
                    <a:srgbClr val="92D050">
                      <a:alpha val="60000"/>
                    </a:srgbClr>
                  </a:glow>
                </a:effectLst>
                <a:latin typeface="Berlin Sans FB" pitchFamily="34" charset="0"/>
              </a:rPr>
              <a:t> </a:t>
            </a:r>
            <a:r>
              <a:rPr lang="en-US" dirty="0" err="1" smtClean="0">
                <a:effectLst>
                  <a:glow rad="101600">
                    <a:srgbClr val="92D050">
                      <a:alpha val="60000"/>
                    </a:srgbClr>
                  </a:glow>
                </a:effectLst>
                <a:latin typeface="Berlin Sans FB" pitchFamily="34" charset="0"/>
              </a:rPr>
              <a:t>Misal</a:t>
            </a:r>
            <a:r>
              <a:rPr lang="en-US" dirty="0" smtClean="0">
                <a:effectLst>
                  <a:glow rad="101600">
                    <a:srgbClr val="92D050">
                      <a:alpha val="60000"/>
                    </a:srgbClr>
                  </a:glow>
                </a:effectLst>
                <a:latin typeface="Berlin Sans FB" pitchFamily="34" charset="0"/>
              </a:rPr>
              <a:t> :</a:t>
            </a:r>
          </a:p>
          <a:p>
            <a:endParaRPr lang="en-US" dirty="0" smtClean="0">
              <a:effectLst>
                <a:glow rad="101600">
                  <a:srgbClr val="92D050">
                    <a:alpha val="60000"/>
                  </a:srgbClr>
                </a:glow>
              </a:effectLst>
              <a:latin typeface="Berlin Sans FB" pitchFamily="34" charset="0"/>
            </a:endParaRPr>
          </a:p>
          <a:p>
            <a:endParaRPr lang="en-US" dirty="0" smtClean="0">
              <a:effectLst>
                <a:glow rad="101600">
                  <a:srgbClr val="92D050">
                    <a:alpha val="60000"/>
                  </a:srgbClr>
                </a:glow>
              </a:effectLst>
              <a:latin typeface="Berlin Sans FB" pitchFamily="34" charset="0"/>
            </a:endParaRPr>
          </a:p>
          <a:p>
            <a:r>
              <a:rPr lang="id-ID" dirty="0" smtClean="0">
                <a:effectLst>
                  <a:glow rad="101600">
                    <a:srgbClr val="92D050">
                      <a:alpha val="60000"/>
                    </a:srgbClr>
                  </a:glow>
                </a:effectLst>
                <a:latin typeface="Berlin Sans FB" pitchFamily="34" charset="0"/>
              </a:rPr>
              <a:t>Matriks segitiga atas adalah matriks persegi yang elemen-elemen dibawah diagonal utamanya bernilai nol.</a:t>
            </a:r>
            <a:r>
              <a:rPr lang="en-US" dirty="0" smtClean="0">
                <a:latin typeface="Berlin Sans FB" pitchFamily="34" charset="0"/>
              </a:rPr>
              <a:t> </a:t>
            </a:r>
            <a:r>
              <a:rPr lang="id-ID" dirty="0" smtClean="0">
                <a:effectLst>
                  <a:glow rad="101600">
                    <a:srgbClr val="92D050">
                      <a:alpha val="60000"/>
                    </a:srgbClr>
                  </a:glow>
                </a:effectLst>
                <a:latin typeface="Berlin Sans FB" pitchFamily="34" charset="0"/>
              </a:rPr>
              <a:t>Misalnya :</a:t>
            </a:r>
            <a:r>
              <a:rPr lang="en-US" dirty="0" smtClean="0">
                <a:latin typeface="Berlin Sans FB" pitchFamily="34" charset="0"/>
              </a:rPr>
              <a:t/>
            </a:r>
            <a:br>
              <a:rPr lang="en-US" dirty="0" smtClean="0">
                <a:latin typeface="Berlin Sans FB" pitchFamily="34" charset="0"/>
              </a:rPr>
            </a:br>
            <a:endParaRPr lang="en-US" dirty="0">
              <a:latin typeface="Berlin Sans FB" pitchFamily="34" charset="0"/>
            </a:endParaRPr>
          </a:p>
        </p:txBody>
      </p:sp>
      <p:pic>
        <p:nvPicPr>
          <p:cNvPr id="24578" name="Picture 2"/>
          <p:cNvPicPr>
            <a:picLocks noChangeAspect="1" noChangeArrowheads="1"/>
          </p:cNvPicPr>
          <p:nvPr/>
        </p:nvPicPr>
        <p:blipFill>
          <a:blip r:embed="rId5" cstate="print"/>
          <a:srcRect l="18155" t="50000" r="13909" b="15625"/>
          <a:stretch>
            <a:fillRect/>
          </a:stretch>
        </p:blipFill>
        <p:spPr bwMode="auto">
          <a:xfrm>
            <a:off x="2590800" y="2133600"/>
            <a:ext cx="3595511" cy="1066800"/>
          </a:xfrm>
          <a:prstGeom prst="rect">
            <a:avLst/>
          </a:prstGeom>
          <a:noFill/>
          <a:ln w="9525">
            <a:noFill/>
            <a:miter lim="800000"/>
            <a:headEnd/>
            <a:tailEnd/>
          </a:ln>
        </p:spPr>
      </p:pic>
      <p:pic>
        <p:nvPicPr>
          <p:cNvPr id="17" name="Picture 2"/>
          <p:cNvPicPr>
            <a:picLocks noChangeAspect="1" noChangeArrowheads="1"/>
          </p:cNvPicPr>
          <p:nvPr/>
        </p:nvPicPr>
        <p:blipFill>
          <a:blip r:embed="rId6" cstate="print"/>
          <a:srcRect l="8163" t="19694" r="4082" b="34932"/>
          <a:stretch>
            <a:fillRect/>
          </a:stretch>
        </p:blipFill>
        <p:spPr bwMode="auto">
          <a:xfrm>
            <a:off x="3048000" y="4724400"/>
            <a:ext cx="3669793" cy="1066800"/>
          </a:xfrm>
          <a:prstGeom prst="rect">
            <a:avLst/>
          </a:prstGeom>
          <a:noFill/>
          <a:ln w="9525">
            <a:noFill/>
            <a:miter lim="800000"/>
            <a:headEnd/>
            <a:tailEnd/>
          </a:ln>
        </p:spPr>
      </p:pic>
      <p:sp>
        <p:nvSpPr>
          <p:cNvPr id="21" name="Action Button: Beginning 20">
            <a:hlinkClick r:id="rId7" action="ppaction://hlinksldjump" highlightClick="1"/>
          </p:cNvPr>
          <p:cNvSpPr/>
          <p:nvPr/>
        </p:nvSpPr>
        <p:spPr>
          <a:xfrm>
            <a:off x="7924800" y="6400800"/>
            <a:ext cx="381000" cy="457200"/>
          </a:xfrm>
          <a:prstGeom prst="actionButtonBeginn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Action Button: End 21">
            <a:hlinkClick r:id="rId8" action="ppaction://hlinksldjump" highlightClick="1"/>
          </p:cNvPr>
          <p:cNvSpPr/>
          <p:nvPr/>
        </p:nvSpPr>
        <p:spPr>
          <a:xfrm>
            <a:off x="8763000" y="6400800"/>
            <a:ext cx="381000" cy="457200"/>
          </a:xfrm>
          <a:prstGeom prst="actionButtonE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0" name="Action Button: Home 29">
            <a:hlinkClick r:id="rId9"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31" name="Rounded Rectangle 30">
            <a:hlinkClick r:id="rId9"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32" name="Rounded Rectangle 31">
            <a:hlinkClick r:id="rId10"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33" name="Rounded Rectangle 32">
            <a:hlinkClick r:id="rId11"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34" name="Rounded Rectangle 33">
            <a:hlinkClick r:id="rId12"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35" name="Rounded Rectangle 34">
            <a:hlinkClick r:id="rId13"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7" name="Picture 2" descr="E:\ROSA ROSDIANITA\semester 3\prokom 1\SUMBER, catamsia\buletin\Religious_wallpapers_289.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609600" y="457200"/>
            <a:ext cx="6858000" cy="1143000"/>
          </a:xfrm>
        </p:spPr>
        <p:txBody>
          <a:bodyPr>
            <a:noAutofit/>
          </a:bodyPr>
          <a:lstStyle/>
          <a:p>
            <a:pPr lvl="0">
              <a:buFont typeface="Wingdings" pitchFamily="2" charset="2"/>
              <a:buChar char="q"/>
            </a:pPr>
            <a:r>
              <a:rPr lang="id-ID"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Matriks segitiga bawah adalah matriks persegi yang elemen-elemen di atas diagonal utamanya bernilai nol.</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r>
            <a:b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br>
            <a:r>
              <a:rPr lang="id-ID"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Misalnya :</a:t>
            </a:r>
            <a:endParaRPr lang="en-US" sz="2400" b="1" dirty="0">
              <a:solidFill>
                <a:srgbClr val="660066"/>
              </a:solidFill>
              <a:effectLst>
                <a:glow rad="228600">
                  <a:schemeClr val="accent1">
                    <a:satMod val="175000"/>
                    <a:alpha val="40000"/>
                  </a:schemeClr>
                </a:glow>
              </a:effectLst>
              <a:latin typeface="Times New Roman" pitchFamily="18" charset="0"/>
              <a:cs typeface="Times New Roman" pitchFamily="18" charset="0"/>
            </a:endParaRPr>
          </a:p>
        </p:txBody>
      </p:sp>
      <p:pic>
        <p:nvPicPr>
          <p:cNvPr id="26626" name="Picture 2"/>
          <p:cNvPicPr>
            <a:picLocks noGrp="1" noChangeAspect="1" noChangeArrowheads="1"/>
          </p:cNvPicPr>
          <p:nvPr>
            <p:ph idx="1"/>
          </p:nvPr>
        </p:nvPicPr>
        <p:blipFill>
          <a:blip r:embed="rId5" cstate="print"/>
          <a:srcRect l="17346" t="10619" b="49452"/>
          <a:stretch>
            <a:fillRect/>
          </a:stretch>
        </p:blipFill>
        <p:spPr bwMode="auto">
          <a:xfrm>
            <a:off x="2514600" y="1524000"/>
            <a:ext cx="4343400" cy="1179689"/>
          </a:xfrm>
          <a:prstGeom prst="rect">
            <a:avLst/>
          </a:prstGeom>
          <a:noFill/>
          <a:ln w="9525">
            <a:noFill/>
            <a:miter lim="800000"/>
            <a:headEnd/>
            <a:tailEnd/>
          </a:ln>
        </p:spPr>
      </p:pic>
      <p:sp>
        <p:nvSpPr>
          <p:cNvPr id="15" name="Rectangle 14"/>
          <p:cNvSpPr/>
          <p:nvPr/>
        </p:nvSpPr>
        <p:spPr>
          <a:xfrm>
            <a:off x="533400" y="2895600"/>
            <a:ext cx="7467600" cy="1938992"/>
          </a:xfrm>
          <a:prstGeom prst="rect">
            <a:avLst/>
          </a:prstGeom>
        </p:spPr>
        <p:txBody>
          <a:bodyPr wrap="square">
            <a:spAutoFit/>
          </a:bodyPr>
          <a:lstStyle/>
          <a:p>
            <a:pPr>
              <a:buFont typeface="Wingdings" pitchFamily="2" charset="2"/>
              <a:buChar char="q"/>
            </a:pPr>
            <a:r>
              <a:rPr lang="en-US" sz="2400" b="1" i="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Transpos</a:t>
            </a:r>
            <a:r>
              <a:rPr lang="en-US" sz="2400" b="1" i="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r>
              <a:rPr lang="en-US" sz="2400" b="1" i="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matriks</a:t>
            </a:r>
            <a:r>
              <a:rPr lang="en-US" sz="2400" b="1" i="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atau</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a:t>
            </a:r>
            <a:r>
              <a:rPr lang="en-US" sz="2400" b="1" baseline="30000"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t</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adalah</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sebuah</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matriks</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yang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disusun</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dengan</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cara</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menuliskan</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baris</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ke-i</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matriks</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menjadi</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kolom</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ke-i</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dan</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sebaliknya</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menuliskan</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kolom</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ke</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-j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matriks</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menjadi</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baris</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ke</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-j.</a:t>
            </a:r>
            <a:b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br>
            <a:r>
              <a:rPr lang="en-US" sz="2400" b="1" dirty="0" err="1" smtClean="0">
                <a:solidFill>
                  <a:srgbClr val="660066"/>
                </a:solidFill>
                <a:effectLst>
                  <a:glow rad="228600">
                    <a:schemeClr val="accent1">
                      <a:satMod val="175000"/>
                      <a:alpha val="40000"/>
                    </a:schemeClr>
                  </a:glow>
                </a:effectLst>
                <a:latin typeface="Times New Roman" pitchFamily="18" charset="0"/>
                <a:cs typeface="Times New Roman" pitchFamily="18" charset="0"/>
              </a:rPr>
              <a:t>Misalnya</a:t>
            </a:r>
            <a:r>
              <a:rPr lang="en-US" sz="2400" b="1" dirty="0" smtClean="0">
                <a:solidFill>
                  <a:srgbClr val="660066"/>
                </a:solidFill>
                <a:effectLst>
                  <a:glow rad="228600">
                    <a:schemeClr val="accent1">
                      <a:satMod val="175000"/>
                      <a:alpha val="40000"/>
                    </a:schemeClr>
                  </a:glow>
                </a:effectLst>
                <a:latin typeface="Times New Roman" pitchFamily="18" charset="0"/>
                <a:cs typeface="Times New Roman" pitchFamily="18" charset="0"/>
              </a:rPr>
              <a:t> :</a:t>
            </a:r>
            <a:endParaRPr lang="en-US" sz="2400" b="1" dirty="0">
              <a:solidFill>
                <a:srgbClr val="660066"/>
              </a:solidFill>
              <a:effectLst>
                <a:glow rad="228600">
                  <a:schemeClr val="accent1">
                    <a:satMod val="175000"/>
                    <a:alpha val="40000"/>
                  </a:schemeClr>
                </a:glow>
              </a:effectLst>
              <a:latin typeface="Times New Roman" pitchFamily="18" charset="0"/>
              <a:cs typeface="Times New Roman" pitchFamily="18" charset="0"/>
            </a:endParaRPr>
          </a:p>
        </p:txBody>
      </p:sp>
      <p:pic>
        <p:nvPicPr>
          <p:cNvPr id="16" name="Picture 2"/>
          <p:cNvPicPr>
            <a:picLocks noChangeAspect="1" noChangeArrowheads="1"/>
          </p:cNvPicPr>
          <p:nvPr/>
        </p:nvPicPr>
        <p:blipFill>
          <a:blip r:embed="rId6" cstate="print"/>
          <a:srcRect l="6442" t="56250" r="1025" b="13541"/>
          <a:stretch>
            <a:fillRect/>
          </a:stretch>
        </p:blipFill>
        <p:spPr bwMode="auto">
          <a:xfrm>
            <a:off x="2209800" y="4533900"/>
            <a:ext cx="5082988" cy="1028700"/>
          </a:xfrm>
          <a:prstGeom prst="rect">
            <a:avLst/>
          </a:prstGeom>
          <a:noFill/>
          <a:ln w="9525">
            <a:noFill/>
            <a:miter lim="800000"/>
            <a:headEnd/>
            <a:tailEnd/>
          </a:ln>
        </p:spPr>
      </p:pic>
      <p:sp>
        <p:nvSpPr>
          <p:cNvPr id="23" name="Action Button: Beginning 22">
            <a:hlinkClick r:id="rId7" action="ppaction://hlinksldjump" highlightClick="1"/>
          </p:cNvPr>
          <p:cNvSpPr/>
          <p:nvPr/>
        </p:nvSpPr>
        <p:spPr>
          <a:xfrm>
            <a:off x="7924800" y="6400800"/>
            <a:ext cx="381000" cy="457200"/>
          </a:xfrm>
          <a:prstGeom prst="actionButtonBeginn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 name="Action Button: End 23">
            <a:hlinkClick r:id="rId8" action="ppaction://hlinksldjump" highlightClick="1"/>
          </p:cNvPr>
          <p:cNvSpPr/>
          <p:nvPr/>
        </p:nvSpPr>
        <p:spPr>
          <a:xfrm>
            <a:off x="8763000" y="6400800"/>
            <a:ext cx="381000" cy="457200"/>
          </a:xfrm>
          <a:prstGeom prst="actionButtonE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2" name="Action Button: Home 31">
            <a:hlinkClick r:id="rId9"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33" name="Rounded Rectangle 32">
            <a:hlinkClick r:id="rId9"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34" name="Rounded Rectangle 33">
            <a:hlinkClick r:id="rId10"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35" name="Rounded Rectangle 34">
            <a:hlinkClick r:id="rId11"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36" name="Rounded Rectangle 35">
            <a:hlinkClick r:id="rId12"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37" name="Rounded Rectangle 36">
            <a:hlinkClick r:id="rId13"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4" name="Picture 2" descr="E:\ROSA ROSDIANITA\semester 3\prokom 1\SUMBER, catamsia\buletin\Religious_wallpapers_289.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457200"/>
            <a:ext cx="8382000" cy="5410200"/>
          </a:xfrm>
        </p:spPr>
        <p:txBody>
          <a:bodyPr>
            <a:normAutofit fontScale="92500" lnSpcReduction="10000"/>
          </a:bodyPr>
          <a:lstStyle/>
          <a:p>
            <a:pPr>
              <a:buNone/>
            </a:pPr>
            <a:r>
              <a:rPr lang="id-ID" b="1" dirty="0" smtClean="0">
                <a:solidFill>
                  <a:schemeClr val="bg1"/>
                </a:solidFill>
                <a:effectLst>
                  <a:glow rad="101600">
                    <a:srgbClr val="FF7C80">
                      <a:alpha val="60000"/>
                    </a:srgbClr>
                  </a:glow>
                </a:effectLst>
                <a:latin typeface="Times New Roman" pitchFamily="18" charset="0"/>
                <a:cs typeface="Times New Roman" pitchFamily="18" charset="0"/>
              </a:rPr>
              <a:t>		</a:t>
            </a:r>
            <a:r>
              <a:rPr lang="en-US" b="1" dirty="0" smtClean="0">
                <a:solidFill>
                  <a:schemeClr val="bg1"/>
                </a:solidFill>
                <a:effectLst>
                  <a:glow rad="101600">
                    <a:srgbClr val="FF7C80">
                      <a:alpha val="60000"/>
                    </a:srgbClr>
                  </a:glow>
                </a:effectLst>
                <a:latin typeface="Times New Roman" pitchFamily="18" charset="0"/>
                <a:cs typeface="Times New Roman" pitchFamily="18" charset="0"/>
              </a:rPr>
              <a:t>Perhatikan bahwa kedua matriks yang dijumlahkan memiliki ordo yang sama. Hasil matriks yang diperoleh adalah matriks yang berordo sama, diperoleh dengan cara menjumlahkan elemen – elemen yang seletak.</a:t>
            </a:r>
            <a:endParaRPr lang="id-ID" b="1" dirty="0" smtClean="0">
              <a:solidFill>
                <a:schemeClr val="bg1"/>
              </a:solidFill>
              <a:effectLst>
                <a:glow rad="101600">
                  <a:srgbClr val="FF7C80">
                    <a:alpha val="60000"/>
                  </a:srgbClr>
                </a:glow>
              </a:effectLst>
              <a:latin typeface="Times New Roman" pitchFamily="18" charset="0"/>
              <a:cs typeface="Times New Roman" pitchFamily="18" charset="0"/>
            </a:endParaRPr>
          </a:p>
          <a:p>
            <a:pPr>
              <a:buNone/>
            </a:pPr>
            <a:endParaRPr lang="en-US" b="1" dirty="0" smtClean="0">
              <a:solidFill>
                <a:schemeClr val="bg1"/>
              </a:solidFill>
              <a:effectLst>
                <a:glow rad="101600">
                  <a:srgbClr val="FF7C80">
                    <a:alpha val="60000"/>
                  </a:srgbClr>
                </a:glow>
              </a:effectLst>
              <a:latin typeface="Times New Roman" pitchFamily="18" charset="0"/>
              <a:cs typeface="Times New Roman" pitchFamily="18" charset="0"/>
            </a:endParaRPr>
          </a:p>
          <a:p>
            <a:pPr>
              <a:buNone/>
            </a:pPr>
            <a:r>
              <a:rPr lang="id-ID" b="1" dirty="0" smtClean="0">
                <a:solidFill>
                  <a:schemeClr val="bg1"/>
                </a:solidFill>
                <a:effectLst>
                  <a:glow rad="101600">
                    <a:srgbClr val="FF7C80">
                      <a:alpha val="60000"/>
                    </a:srgbClr>
                  </a:glow>
                </a:effectLst>
                <a:latin typeface="Times New Roman" pitchFamily="18" charset="0"/>
                <a:cs typeface="Times New Roman" pitchFamily="18" charset="0"/>
              </a:rPr>
              <a:t>		</a:t>
            </a:r>
            <a:r>
              <a:rPr lang="en-US" b="1" dirty="0" smtClean="0">
                <a:solidFill>
                  <a:schemeClr val="bg1"/>
                </a:solidFill>
                <a:effectLst>
                  <a:glow rad="101600">
                    <a:srgbClr val="FF7C80">
                      <a:alpha val="60000"/>
                    </a:srgbClr>
                  </a:glow>
                </a:effectLst>
                <a:latin typeface="Times New Roman" pitchFamily="18" charset="0"/>
                <a:cs typeface="Times New Roman" pitchFamily="18" charset="0"/>
              </a:rPr>
              <a:t>Bagaimana dengan pengurangan matriks?</a:t>
            </a:r>
          </a:p>
          <a:p>
            <a:pPr>
              <a:buNone/>
            </a:pPr>
            <a:r>
              <a:rPr lang="id-ID" b="1" dirty="0" smtClean="0">
                <a:solidFill>
                  <a:schemeClr val="bg1"/>
                </a:solidFill>
                <a:effectLst>
                  <a:glow rad="101600">
                    <a:srgbClr val="FF7C80">
                      <a:alpha val="60000"/>
                    </a:srgbClr>
                  </a:glow>
                </a:effectLst>
                <a:latin typeface="Times New Roman" pitchFamily="18" charset="0"/>
                <a:cs typeface="Times New Roman" pitchFamily="18" charset="0"/>
              </a:rPr>
              <a:t>	</a:t>
            </a:r>
            <a:r>
              <a:rPr lang="en-US" b="1" dirty="0" smtClean="0">
                <a:solidFill>
                  <a:schemeClr val="bg1"/>
                </a:solidFill>
                <a:effectLst>
                  <a:glow rad="101600">
                    <a:srgbClr val="FF7C80">
                      <a:alpha val="60000"/>
                    </a:srgbClr>
                  </a:glow>
                </a:effectLst>
                <a:latin typeface="Times New Roman" pitchFamily="18" charset="0"/>
                <a:cs typeface="Times New Roman" pitchFamily="18" charset="0"/>
              </a:rPr>
              <a:t>Pengurangan matriks juga dapat dilakukakan jika ordo matriks yang akan dikurangkan sama. </a:t>
            </a:r>
            <a:r>
              <a:rPr lang="en-US" b="1" dirty="0" err="1" smtClean="0">
                <a:solidFill>
                  <a:schemeClr val="bg1"/>
                </a:solidFill>
                <a:effectLst>
                  <a:glow rad="101600">
                    <a:srgbClr val="FF7C80">
                      <a:alpha val="60000"/>
                    </a:srgbClr>
                  </a:glow>
                </a:effectLst>
                <a:latin typeface="Times New Roman" pitchFamily="18" charset="0"/>
                <a:cs typeface="Times New Roman" pitchFamily="18" charset="0"/>
              </a:rPr>
              <a:t>Hasil</a:t>
            </a:r>
            <a:r>
              <a:rPr lang="en-US" b="1" dirty="0" smtClean="0">
                <a:solidFill>
                  <a:schemeClr val="bg1"/>
                </a:solidFill>
                <a:effectLst>
                  <a:glow rad="101600">
                    <a:srgbClr val="FF7C80">
                      <a:alpha val="60000"/>
                    </a:srgbClr>
                  </a:glow>
                </a:effectLst>
                <a:latin typeface="Times New Roman" pitchFamily="18" charset="0"/>
                <a:cs typeface="Times New Roman" pitchFamily="18" charset="0"/>
              </a:rPr>
              <a:t> </a:t>
            </a:r>
            <a:r>
              <a:rPr lang="en-US" b="1" dirty="0" err="1" smtClean="0">
                <a:solidFill>
                  <a:schemeClr val="bg1"/>
                </a:solidFill>
                <a:effectLst>
                  <a:glow rad="101600">
                    <a:srgbClr val="FF7C80">
                      <a:alpha val="60000"/>
                    </a:srgbClr>
                  </a:glow>
                </a:effectLst>
                <a:latin typeface="Times New Roman" pitchFamily="18" charset="0"/>
                <a:cs typeface="Times New Roman" pitchFamily="18" charset="0"/>
              </a:rPr>
              <a:t>pengurangan</a:t>
            </a:r>
            <a:r>
              <a:rPr lang="en-US" b="1" dirty="0" smtClean="0">
                <a:solidFill>
                  <a:schemeClr val="bg1"/>
                </a:solidFill>
                <a:effectLst>
                  <a:glow rad="101600">
                    <a:srgbClr val="FF7C80">
                      <a:alpha val="60000"/>
                    </a:srgbClr>
                  </a:glow>
                </a:effectLst>
                <a:latin typeface="Times New Roman" pitchFamily="18" charset="0"/>
                <a:cs typeface="Times New Roman" pitchFamily="18" charset="0"/>
              </a:rPr>
              <a:t> </a:t>
            </a:r>
            <a:r>
              <a:rPr lang="en-US" b="1" dirty="0" err="1" smtClean="0">
                <a:solidFill>
                  <a:schemeClr val="bg1"/>
                </a:solidFill>
                <a:effectLst>
                  <a:glow rad="101600">
                    <a:srgbClr val="FF7C80">
                      <a:alpha val="60000"/>
                    </a:srgbClr>
                  </a:glow>
                </a:effectLst>
                <a:latin typeface="Times New Roman" pitchFamily="18" charset="0"/>
                <a:cs typeface="Times New Roman" pitchFamily="18" charset="0"/>
              </a:rPr>
              <a:t>matriks</a:t>
            </a:r>
            <a:r>
              <a:rPr lang="en-US" b="1" dirty="0" smtClean="0">
                <a:solidFill>
                  <a:schemeClr val="bg1"/>
                </a:solidFill>
                <a:effectLst>
                  <a:glow rad="101600">
                    <a:srgbClr val="FF7C80">
                      <a:alpha val="60000"/>
                    </a:srgbClr>
                  </a:glow>
                </a:effectLst>
                <a:latin typeface="Times New Roman" pitchFamily="18" charset="0"/>
                <a:cs typeface="Times New Roman" pitchFamily="18" charset="0"/>
              </a:rPr>
              <a:t> </a:t>
            </a:r>
            <a:r>
              <a:rPr lang="en-US" b="1" dirty="0" err="1" smtClean="0">
                <a:solidFill>
                  <a:schemeClr val="bg1"/>
                </a:solidFill>
                <a:effectLst>
                  <a:glow rad="101600">
                    <a:srgbClr val="FF7C80">
                      <a:alpha val="60000"/>
                    </a:srgbClr>
                  </a:glow>
                </a:effectLst>
                <a:latin typeface="Times New Roman" pitchFamily="18" charset="0"/>
                <a:cs typeface="Times New Roman" pitchFamily="18" charset="0"/>
              </a:rPr>
              <a:t>ini</a:t>
            </a:r>
            <a:r>
              <a:rPr lang="en-US" b="1" dirty="0" smtClean="0">
                <a:solidFill>
                  <a:schemeClr val="bg1"/>
                </a:solidFill>
                <a:effectLst>
                  <a:glow rad="101600">
                    <a:srgbClr val="FF7C80">
                      <a:alpha val="60000"/>
                    </a:srgbClr>
                  </a:glow>
                </a:effectLst>
                <a:latin typeface="Times New Roman" pitchFamily="18" charset="0"/>
                <a:cs typeface="Times New Roman" pitchFamily="18" charset="0"/>
              </a:rPr>
              <a:t> </a:t>
            </a:r>
            <a:r>
              <a:rPr lang="en-US" b="1" dirty="0" err="1" smtClean="0">
                <a:solidFill>
                  <a:schemeClr val="bg1"/>
                </a:solidFill>
                <a:effectLst>
                  <a:glow rad="101600">
                    <a:srgbClr val="FF7C80">
                      <a:alpha val="60000"/>
                    </a:srgbClr>
                  </a:glow>
                </a:effectLst>
                <a:latin typeface="Times New Roman" pitchFamily="18" charset="0"/>
                <a:cs typeface="Times New Roman" pitchFamily="18" charset="0"/>
              </a:rPr>
              <a:t>merupakan</a:t>
            </a:r>
            <a:r>
              <a:rPr lang="en-US" b="1" dirty="0" smtClean="0">
                <a:solidFill>
                  <a:schemeClr val="bg1"/>
                </a:solidFill>
                <a:effectLst>
                  <a:glow rad="101600">
                    <a:srgbClr val="FF7C80">
                      <a:alpha val="60000"/>
                    </a:srgbClr>
                  </a:glow>
                </a:effectLst>
                <a:latin typeface="Times New Roman" pitchFamily="18" charset="0"/>
                <a:cs typeface="Times New Roman" pitchFamily="18" charset="0"/>
              </a:rPr>
              <a:t> </a:t>
            </a:r>
            <a:r>
              <a:rPr lang="en-US" b="1" dirty="0" err="1" smtClean="0">
                <a:solidFill>
                  <a:schemeClr val="bg1"/>
                </a:solidFill>
                <a:effectLst>
                  <a:glow rad="101600">
                    <a:srgbClr val="FF7C80">
                      <a:alpha val="60000"/>
                    </a:srgbClr>
                  </a:glow>
                </a:effectLst>
                <a:latin typeface="Times New Roman" pitchFamily="18" charset="0"/>
                <a:cs typeface="Times New Roman" pitchFamily="18" charset="0"/>
              </a:rPr>
              <a:t>matriks</a:t>
            </a:r>
            <a:r>
              <a:rPr lang="en-US" b="1" dirty="0" smtClean="0">
                <a:solidFill>
                  <a:schemeClr val="bg1"/>
                </a:solidFill>
                <a:effectLst>
                  <a:glow rad="101600">
                    <a:srgbClr val="FF7C80">
                      <a:alpha val="60000"/>
                    </a:srgbClr>
                  </a:glow>
                </a:effectLst>
                <a:latin typeface="Times New Roman" pitchFamily="18" charset="0"/>
                <a:cs typeface="Times New Roman" pitchFamily="18" charset="0"/>
              </a:rPr>
              <a:t> yang </a:t>
            </a:r>
            <a:r>
              <a:rPr lang="en-US" b="1" dirty="0" err="1" smtClean="0">
                <a:solidFill>
                  <a:schemeClr val="bg1"/>
                </a:solidFill>
                <a:effectLst>
                  <a:glow rad="101600">
                    <a:srgbClr val="FF7C80">
                      <a:alpha val="60000"/>
                    </a:srgbClr>
                  </a:glow>
                </a:effectLst>
                <a:latin typeface="Times New Roman" pitchFamily="18" charset="0"/>
                <a:cs typeface="Times New Roman" pitchFamily="18" charset="0"/>
              </a:rPr>
              <a:t>berordo</a:t>
            </a:r>
            <a:r>
              <a:rPr lang="en-US" b="1" dirty="0" smtClean="0">
                <a:solidFill>
                  <a:schemeClr val="bg1"/>
                </a:solidFill>
                <a:effectLst>
                  <a:glow rad="101600">
                    <a:srgbClr val="FF7C80">
                      <a:alpha val="60000"/>
                    </a:srgbClr>
                  </a:glow>
                </a:effectLst>
                <a:latin typeface="Times New Roman" pitchFamily="18" charset="0"/>
                <a:cs typeface="Times New Roman" pitchFamily="18" charset="0"/>
              </a:rPr>
              <a:t> </a:t>
            </a:r>
            <a:r>
              <a:rPr lang="en-US" b="1" dirty="0" err="1" smtClean="0">
                <a:solidFill>
                  <a:schemeClr val="bg1"/>
                </a:solidFill>
                <a:effectLst>
                  <a:glow rad="101600">
                    <a:srgbClr val="FF7C80">
                      <a:alpha val="60000"/>
                    </a:srgbClr>
                  </a:glow>
                </a:effectLst>
                <a:latin typeface="Times New Roman" pitchFamily="18" charset="0"/>
                <a:cs typeface="Times New Roman" pitchFamily="18" charset="0"/>
              </a:rPr>
              <a:t>sama</a:t>
            </a:r>
            <a:r>
              <a:rPr lang="en-US" b="1" dirty="0" smtClean="0">
                <a:solidFill>
                  <a:schemeClr val="bg1"/>
                </a:solidFill>
                <a:effectLst>
                  <a:glow rad="101600">
                    <a:srgbClr val="FF7C80">
                      <a:alpha val="60000"/>
                    </a:srgbClr>
                  </a:glow>
                </a:effectLst>
                <a:latin typeface="Times New Roman" pitchFamily="18" charset="0"/>
                <a:cs typeface="Times New Roman" pitchFamily="18" charset="0"/>
              </a:rPr>
              <a:t>, </a:t>
            </a:r>
            <a:r>
              <a:rPr lang="en-US" b="1" dirty="0" err="1" smtClean="0">
                <a:solidFill>
                  <a:schemeClr val="bg1"/>
                </a:solidFill>
                <a:effectLst>
                  <a:glow rad="101600">
                    <a:srgbClr val="FF7C80">
                      <a:alpha val="60000"/>
                    </a:srgbClr>
                  </a:glow>
                </a:effectLst>
                <a:latin typeface="Times New Roman" pitchFamily="18" charset="0"/>
                <a:cs typeface="Times New Roman" pitchFamily="18" charset="0"/>
              </a:rPr>
              <a:t>diperoleh</a:t>
            </a:r>
            <a:r>
              <a:rPr lang="en-US" b="1" dirty="0" smtClean="0">
                <a:solidFill>
                  <a:schemeClr val="bg1"/>
                </a:solidFill>
                <a:effectLst>
                  <a:glow rad="101600">
                    <a:srgbClr val="FF7C80">
                      <a:alpha val="60000"/>
                    </a:srgbClr>
                  </a:glow>
                </a:effectLst>
                <a:latin typeface="Times New Roman" pitchFamily="18" charset="0"/>
                <a:cs typeface="Times New Roman" pitchFamily="18" charset="0"/>
              </a:rPr>
              <a:t> </a:t>
            </a:r>
            <a:r>
              <a:rPr lang="en-US" b="1" dirty="0" err="1" smtClean="0">
                <a:solidFill>
                  <a:schemeClr val="bg1"/>
                </a:solidFill>
                <a:effectLst>
                  <a:glow rad="101600">
                    <a:srgbClr val="FF7C80">
                      <a:alpha val="60000"/>
                    </a:srgbClr>
                  </a:glow>
                </a:effectLst>
                <a:latin typeface="Times New Roman" pitchFamily="18" charset="0"/>
                <a:cs typeface="Times New Roman" pitchFamily="18" charset="0"/>
              </a:rPr>
              <a:t>dengan</a:t>
            </a:r>
            <a:r>
              <a:rPr lang="en-US" b="1" dirty="0" smtClean="0">
                <a:solidFill>
                  <a:schemeClr val="bg1"/>
                </a:solidFill>
                <a:effectLst>
                  <a:glow rad="101600">
                    <a:srgbClr val="FF7C80">
                      <a:alpha val="60000"/>
                    </a:srgbClr>
                  </a:glow>
                </a:effectLst>
                <a:latin typeface="Times New Roman" pitchFamily="18" charset="0"/>
                <a:cs typeface="Times New Roman" pitchFamily="18" charset="0"/>
              </a:rPr>
              <a:t> </a:t>
            </a:r>
            <a:r>
              <a:rPr lang="en-US" b="1" dirty="0" err="1" smtClean="0">
                <a:solidFill>
                  <a:schemeClr val="bg1"/>
                </a:solidFill>
                <a:effectLst>
                  <a:glow rad="101600">
                    <a:srgbClr val="FF7C80">
                      <a:alpha val="60000"/>
                    </a:srgbClr>
                  </a:glow>
                </a:effectLst>
                <a:latin typeface="Times New Roman" pitchFamily="18" charset="0"/>
                <a:cs typeface="Times New Roman" pitchFamily="18" charset="0"/>
              </a:rPr>
              <a:t>cara</a:t>
            </a:r>
            <a:r>
              <a:rPr lang="en-US" b="1" dirty="0" smtClean="0">
                <a:solidFill>
                  <a:schemeClr val="bg1"/>
                </a:solidFill>
                <a:effectLst>
                  <a:glow rad="101600">
                    <a:srgbClr val="FF7C80">
                      <a:alpha val="60000"/>
                    </a:srgbClr>
                  </a:glow>
                </a:effectLst>
                <a:latin typeface="Times New Roman" pitchFamily="18" charset="0"/>
                <a:cs typeface="Times New Roman" pitchFamily="18" charset="0"/>
              </a:rPr>
              <a:t> </a:t>
            </a:r>
            <a:r>
              <a:rPr lang="en-US" b="1" dirty="0" err="1" smtClean="0">
                <a:solidFill>
                  <a:schemeClr val="bg1"/>
                </a:solidFill>
                <a:effectLst>
                  <a:glow rad="101600">
                    <a:srgbClr val="FF7C80">
                      <a:alpha val="60000"/>
                    </a:srgbClr>
                  </a:glow>
                </a:effectLst>
                <a:latin typeface="Times New Roman" pitchFamily="18" charset="0"/>
                <a:cs typeface="Times New Roman" pitchFamily="18" charset="0"/>
              </a:rPr>
              <a:t>mengurangkan</a:t>
            </a:r>
            <a:r>
              <a:rPr lang="en-US" b="1" dirty="0" smtClean="0">
                <a:solidFill>
                  <a:schemeClr val="bg1"/>
                </a:solidFill>
                <a:effectLst>
                  <a:glow rad="101600">
                    <a:srgbClr val="FF7C80">
                      <a:alpha val="60000"/>
                    </a:srgbClr>
                  </a:glow>
                </a:effectLst>
                <a:latin typeface="Times New Roman" pitchFamily="18" charset="0"/>
                <a:cs typeface="Times New Roman" pitchFamily="18" charset="0"/>
              </a:rPr>
              <a:t> </a:t>
            </a:r>
            <a:r>
              <a:rPr lang="en-US" b="1" dirty="0" err="1" smtClean="0">
                <a:solidFill>
                  <a:schemeClr val="bg1"/>
                </a:solidFill>
                <a:effectLst>
                  <a:glow rad="101600">
                    <a:srgbClr val="FF7C80">
                      <a:alpha val="60000"/>
                    </a:srgbClr>
                  </a:glow>
                </a:effectLst>
                <a:latin typeface="Times New Roman" pitchFamily="18" charset="0"/>
                <a:cs typeface="Times New Roman" pitchFamily="18" charset="0"/>
              </a:rPr>
              <a:t>elemen</a:t>
            </a:r>
            <a:r>
              <a:rPr lang="en-US" b="1" dirty="0" smtClean="0">
                <a:solidFill>
                  <a:schemeClr val="bg1"/>
                </a:solidFill>
                <a:effectLst>
                  <a:glow rad="101600">
                    <a:srgbClr val="FF7C80">
                      <a:alpha val="60000"/>
                    </a:srgbClr>
                  </a:glow>
                </a:effectLst>
                <a:latin typeface="Times New Roman" pitchFamily="18" charset="0"/>
                <a:cs typeface="Times New Roman" pitchFamily="18" charset="0"/>
              </a:rPr>
              <a:t> – </a:t>
            </a:r>
            <a:r>
              <a:rPr lang="en-US" b="1" dirty="0" err="1" smtClean="0">
                <a:solidFill>
                  <a:schemeClr val="bg1"/>
                </a:solidFill>
                <a:effectLst>
                  <a:glow rad="101600">
                    <a:srgbClr val="FF7C80">
                      <a:alpha val="60000"/>
                    </a:srgbClr>
                  </a:glow>
                </a:effectLst>
                <a:latin typeface="Times New Roman" pitchFamily="18" charset="0"/>
                <a:cs typeface="Times New Roman" pitchFamily="18" charset="0"/>
              </a:rPr>
              <a:t>elemen</a:t>
            </a:r>
            <a:r>
              <a:rPr lang="en-US" b="1" dirty="0" smtClean="0">
                <a:solidFill>
                  <a:schemeClr val="bg1"/>
                </a:solidFill>
                <a:effectLst>
                  <a:glow rad="101600">
                    <a:srgbClr val="FF7C80">
                      <a:alpha val="60000"/>
                    </a:srgbClr>
                  </a:glow>
                </a:effectLst>
                <a:latin typeface="Times New Roman" pitchFamily="18" charset="0"/>
                <a:cs typeface="Times New Roman" pitchFamily="18" charset="0"/>
              </a:rPr>
              <a:t> yang </a:t>
            </a:r>
            <a:r>
              <a:rPr lang="en-US" b="1" dirty="0" err="1" smtClean="0">
                <a:solidFill>
                  <a:schemeClr val="bg1"/>
                </a:solidFill>
                <a:effectLst>
                  <a:glow rad="101600">
                    <a:srgbClr val="FF7C80">
                      <a:alpha val="60000"/>
                    </a:srgbClr>
                  </a:glow>
                </a:effectLst>
                <a:latin typeface="Times New Roman" pitchFamily="18" charset="0"/>
                <a:cs typeface="Times New Roman" pitchFamily="18" charset="0"/>
              </a:rPr>
              <a:t>seletak</a:t>
            </a:r>
            <a:r>
              <a:rPr lang="en-US" b="1" dirty="0" smtClean="0">
                <a:solidFill>
                  <a:schemeClr val="bg1"/>
                </a:solidFill>
                <a:effectLst>
                  <a:glow rad="101600">
                    <a:srgbClr val="FF7C80">
                      <a:alpha val="60000"/>
                    </a:srgbClr>
                  </a:glow>
                </a:effectLst>
                <a:latin typeface="Times New Roman" pitchFamily="18" charset="0"/>
                <a:cs typeface="Times New Roman" pitchFamily="18" charset="0"/>
              </a:rPr>
              <a:t>.</a:t>
            </a:r>
            <a:endParaRPr lang="en-US" b="1" dirty="0">
              <a:solidFill>
                <a:schemeClr val="bg1"/>
              </a:solidFill>
              <a:effectLst>
                <a:glow rad="101600">
                  <a:srgbClr val="FF7C80">
                    <a:alpha val="60000"/>
                  </a:srgbClr>
                </a:glow>
              </a:effectLst>
              <a:latin typeface="Times New Roman" pitchFamily="18" charset="0"/>
              <a:cs typeface="Times New Roman" pitchFamily="18" charset="0"/>
            </a:endParaRPr>
          </a:p>
        </p:txBody>
      </p:sp>
      <p:sp>
        <p:nvSpPr>
          <p:cNvPr id="19" name="Action Button: Beginning 18">
            <a:hlinkClick r:id="rId5" action="ppaction://hlinksldjump" highlightClick="1"/>
          </p:cNvPr>
          <p:cNvSpPr/>
          <p:nvPr/>
        </p:nvSpPr>
        <p:spPr>
          <a:xfrm>
            <a:off x="7924800" y="6400800"/>
            <a:ext cx="381000" cy="457200"/>
          </a:xfrm>
          <a:prstGeom prst="actionButtonBeginn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Action Button: End 19">
            <a:hlinkClick r:id="rId6" action="ppaction://hlinksldjump" highlightClick="1"/>
          </p:cNvPr>
          <p:cNvSpPr/>
          <p:nvPr/>
        </p:nvSpPr>
        <p:spPr>
          <a:xfrm>
            <a:off x="8763000" y="6400800"/>
            <a:ext cx="381000" cy="457200"/>
          </a:xfrm>
          <a:prstGeom prst="actionButtonE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6" name="Action Button: Home 35">
            <a:hlinkClick r:id="rId7"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37" name="Rounded Rectangle 36">
            <a:hlinkClick r:id="rId7"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38" name="Rounded Rectangle 37">
            <a:hlinkClick r:id="rId8"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39" name="Rounded Rectangle 38">
            <a:hlinkClick r:id="rId9"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40" name="Rounded Rectangle 39">
            <a:hlinkClick r:id="rId10"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41" name="Rounded Rectangle 40">
            <a:hlinkClick r:id="rId11"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5" name="Picture 2" descr="E:\ROSA ROSDIANITA\semester 3\prokom 1\SUMBER, catamsia\buletin\Religious_wallpapers_289.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04800" y="152400"/>
            <a:ext cx="7467600" cy="1143000"/>
          </a:xfrm>
        </p:spPr>
        <p:txBody>
          <a:bodyPr>
            <a:normAutofit fontScale="90000"/>
          </a:bodyPr>
          <a:lstStyle/>
          <a:p>
            <a:r>
              <a:rPr lang="en-US" b="1" dirty="0" smtClean="0">
                <a:solidFill>
                  <a:schemeClr val="bg1"/>
                </a:solidFill>
                <a:effectLst>
                  <a:glow rad="228600">
                    <a:schemeClr val="accent4">
                      <a:satMod val="175000"/>
                      <a:alpha val="40000"/>
                    </a:schemeClr>
                  </a:glow>
                </a:effectLst>
                <a:latin typeface="Gigi" pitchFamily="82" charset="0"/>
              </a:rPr>
              <a:t>Contoh Soal</a:t>
            </a:r>
            <a:br>
              <a:rPr lang="en-US" b="1" dirty="0" smtClean="0">
                <a:solidFill>
                  <a:schemeClr val="bg1"/>
                </a:solidFill>
                <a:effectLst>
                  <a:glow rad="228600">
                    <a:schemeClr val="accent4">
                      <a:satMod val="175000"/>
                      <a:alpha val="40000"/>
                    </a:schemeClr>
                  </a:glow>
                </a:effectLst>
                <a:latin typeface="Gigi" pitchFamily="82" charset="0"/>
              </a:rPr>
            </a:br>
            <a:endParaRPr lang="en-US" dirty="0">
              <a:solidFill>
                <a:schemeClr val="bg1"/>
              </a:solidFill>
            </a:endParaRPr>
          </a:p>
        </p:txBody>
      </p:sp>
      <p:sp>
        <p:nvSpPr>
          <p:cNvPr id="3" name="Content Placeholder 2"/>
          <p:cNvSpPr>
            <a:spLocks noGrp="1"/>
          </p:cNvSpPr>
          <p:nvPr>
            <p:ph idx="1"/>
          </p:nvPr>
        </p:nvSpPr>
        <p:spPr/>
        <p:txBody>
          <a:bodyPr/>
          <a:lstStyle/>
          <a:p>
            <a:endParaRPr lang="en-US" dirty="0"/>
          </a:p>
        </p:txBody>
      </p:sp>
      <p:pic>
        <p:nvPicPr>
          <p:cNvPr id="28674" name="Picture 2"/>
          <p:cNvPicPr>
            <a:picLocks noChangeAspect="1" noChangeArrowheads="1"/>
          </p:cNvPicPr>
          <p:nvPr/>
        </p:nvPicPr>
        <p:blipFill>
          <a:blip r:embed="rId5" cstate="print"/>
          <a:srcRect l="10542" t="38542" r="37921" b="35416"/>
          <a:stretch>
            <a:fillRect/>
          </a:stretch>
        </p:blipFill>
        <p:spPr bwMode="auto">
          <a:xfrm>
            <a:off x="1066800" y="1295400"/>
            <a:ext cx="6553200" cy="1524000"/>
          </a:xfrm>
          <a:prstGeom prst="rect">
            <a:avLst/>
          </a:prstGeom>
          <a:noFill/>
          <a:ln w="9525">
            <a:noFill/>
            <a:miter lim="800000"/>
            <a:headEnd/>
            <a:tailEnd/>
          </a:ln>
        </p:spPr>
      </p:pic>
      <p:sp>
        <p:nvSpPr>
          <p:cNvPr id="14" name="Rectangle 13"/>
          <p:cNvSpPr/>
          <p:nvPr/>
        </p:nvSpPr>
        <p:spPr>
          <a:xfrm>
            <a:off x="1219200" y="3124200"/>
            <a:ext cx="5486400" cy="2554545"/>
          </a:xfrm>
          <a:prstGeom prst="rect">
            <a:avLst/>
          </a:prstGeom>
        </p:spPr>
        <p:txBody>
          <a:bodyPr wrap="square">
            <a:spAutoFit/>
          </a:bodyPr>
          <a:lstStyle/>
          <a:p>
            <a:r>
              <a:rPr lang="en-US" sz="2000" b="1" dirty="0" err="1" smtClean="0">
                <a:solidFill>
                  <a:schemeClr val="bg1"/>
                </a:solidFill>
                <a:effectLst>
                  <a:glow rad="228600">
                    <a:schemeClr val="accent3">
                      <a:satMod val="175000"/>
                      <a:alpha val="40000"/>
                    </a:schemeClr>
                  </a:glow>
                </a:effectLst>
                <a:latin typeface="Freestyle Script" pitchFamily="66" charset="0"/>
              </a:rPr>
              <a:t>Tentukanlah</a:t>
            </a:r>
            <a:r>
              <a:rPr lang="en-US" sz="2000" b="1" dirty="0" smtClean="0">
                <a:solidFill>
                  <a:schemeClr val="bg1"/>
                </a:solidFill>
                <a:effectLst>
                  <a:glow rad="228600">
                    <a:schemeClr val="accent3">
                      <a:satMod val="175000"/>
                      <a:alpha val="40000"/>
                    </a:schemeClr>
                  </a:glow>
                </a:effectLst>
                <a:latin typeface="Freestyle Script" pitchFamily="66" charset="0"/>
              </a:rPr>
              <a:t> :</a:t>
            </a:r>
          </a:p>
          <a:p>
            <a:pPr lvl="2">
              <a:buNone/>
            </a:pPr>
            <a:r>
              <a:rPr lang="en-US" sz="2000" b="1" dirty="0" smtClean="0">
                <a:solidFill>
                  <a:schemeClr val="bg1"/>
                </a:solidFill>
                <a:effectLst>
                  <a:glow rad="228600">
                    <a:schemeClr val="accent3">
                      <a:satMod val="175000"/>
                      <a:alpha val="40000"/>
                    </a:schemeClr>
                  </a:glow>
                </a:effectLst>
                <a:latin typeface="Freestyle Script" pitchFamily="66" charset="0"/>
              </a:rPr>
              <a:t>a. A + B</a:t>
            </a:r>
          </a:p>
          <a:p>
            <a:pPr lvl="2">
              <a:buNone/>
            </a:pPr>
            <a:r>
              <a:rPr lang="en-US" sz="2000" b="1" dirty="0" smtClean="0">
                <a:solidFill>
                  <a:schemeClr val="bg1"/>
                </a:solidFill>
                <a:effectLst>
                  <a:glow rad="228600">
                    <a:schemeClr val="accent3">
                      <a:satMod val="175000"/>
                      <a:alpha val="40000"/>
                    </a:schemeClr>
                  </a:glow>
                </a:effectLst>
                <a:latin typeface="Freestyle Script" pitchFamily="66" charset="0"/>
              </a:rPr>
              <a:t>b. B + A</a:t>
            </a:r>
          </a:p>
          <a:p>
            <a:pPr lvl="2">
              <a:buNone/>
            </a:pPr>
            <a:r>
              <a:rPr lang="en-US" sz="2000" b="1" dirty="0" smtClean="0">
                <a:solidFill>
                  <a:schemeClr val="bg1"/>
                </a:solidFill>
                <a:effectLst>
                  <a:glow rad="228600">
                    <a:schemeClr val="accent3">
                      <a:satMod val="175000"/>
                      <a:alpha val="40000"/>
                    </a:schemeClr>
                  </a:glow>
                </a:effectLst>
                <a:latin typeface="Freestyle Script" pitchFamily="66" charset="0"/>
              </a:rPr>
              <a:t>c. B + C</a:t>
            </a:r>
          </a:p>
          <a:p>
            <a:pPr lvl="2">
              <a:buNone/>
            </a:pPr>
            <a:r>
              <a:rPr lang="en-US" sz="2000" b="1" dirty="0" smtClean="0">
                <a:solidFill>
                  <a:schemeClr val="bg1"/>
                </a:solidFill>
                <a:effectLst>
                  <a:glow rad="228600">
                    <a:schemeClr val="accent3">
                      <a:satMod val="175000"/>
                      <a:alpha val="40000"/>
                    </a:schemeClr>
                  </a:glow>
                </a:effectLst>
                <a:latin typeface="Freestyle Script" pitchFamily="66" charset="0"/>
              </a:rPr>
              <a:t>d. A – B</a:t>
            </a:r>
          </a:p>
          <a:p>
            <a:pPr lvl="2">
              <a:buNone/>
            </a:pPr>
            <a:r>
              <a:rPr lang="en-US" sz="2000" b="1" dirty="0" smtClean="0">
                <a:solidFill>
                  <a:schemeClr val="bg1"/>
                </a:solidFill>
                <a:effectLst>
                  <a:glow rad="228600">
                    <a:schemeClr val="accent3">
                      <a:satMod val="175000"/>
                      <a:alpha val="40000"/>
                    </a:schemeClr>
                  </a:glow>
                </a:effectLst>
                <a:latin typeface="Freestyle Script" pitchFamily="66" charset="0"/>
              </a:rPr>
              <a:t>e. B – A</a:t>
            </a:r>
          </a:p>
          <a:p>
            <a:pPr lvl="2">
              <a:buNone/>
            </a:pPr>
            <a:r>
              <a:rPr lang="en-US" sz="2000" b="1" dirty="0" smtClean="0">
                <a:solidFill>
                  <a:schemeClr val="bg1"/>
                </a:solidFill>
                <a:effectLst>
                  <a:glow rad="228600">
                    <a:schemeClr val="accent3">
                      <a:satMod val="175000"/>
                      <a:alpha val="40000"/>
                    </a:schemeClr>
                  </a:glow>
                </a:effectLst>
                <a:latin typeface="Freestyle Script" pitchFamily="66" charset="0"/>
              </a:rPr>
              <a:t>f. (A + B) + C</a:t>
            </a:r>
          </a:p>
          <a:p>
            <a:pPr lvl="2">
              <a:buNone/>
            </a:pPr>
            <a:r>
              <a:rPr lang="en-US" sz="2000" b="1" dirty="0" smtClean="0">
                <a:solidFill>
                  <a:schemeClr val="bg1"/>
                </a:solidFill>
                <a:effectLst>
                  <a:glow rad="228600">
                    <a:schemeClr val="accent3">
                      <a:satMod val="175000"/>
                      <a:alpha val="40000"/>
                    </a:schemeClr>
                  </a:glow>
                </a:effectLst>
                <a:latin typeface="Freestyle Script" pitchFamily="66" charset="0"/>
              </a:rPr>
              <a:t>g. A + (B + C)</a:t>
            </a:r>
          </a:p>
        </p:txBody>
      </p:sp>
      <p:sp>
        <p:nvSpPr>
          <p:cNvPr id="20" name="Action Button: Beginning 19">
            <a:hlinkClick r:id="rId6" action="ppaction://hlinksldjump" highlightClick="1"/>
          </p:cNvPr>
          <p:cNvSpPr/>
          <p:nvPr/>
        </p:nvSpPr>
        <p:spPr>
          <a:xfrm>
            <a:off x="7924800" y="6400800"/>
            <a:ext cx="381000" cy="457200"/>
          </a:xfrm>
          <a:prstGeom prst="actionButtonBeginn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1" name="Action Button: End 20">
            <a:hlinkClick r:id="rId7" action="ppaction://hlinksldjump" highlightClick="1"/>
          </p:cNvPr>
          <p:cNvSpPr/>
          <p:nvPr/>
        </p:nvSpPr>
        <p:spPr>
          <a:xfrm>
            <a:off x="8763000" y="6400800"/>
            <a:ext cx="381000" cy="457200"/>
          </a:xfrm>
          <a:prstGeom prst="actionButtonE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7" name="Action Button: Home 36">
            <a:hlinkClick r:id="rId8"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38" name="Rounded Rectangle 37">
            <a:hlinkClick r:id="rId8"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39" name="Rounded Rectangle 38">
            <a:hlinkClick r:id="rId9"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40" name="Rounded Rectangle 39">
            <a:hlinkClick r:id="rId10"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41" name="Rounded Rectangle 40">
            <a:hlinkClick r:id="rId11"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42" name="Rounded Rectangle 41">
            <a:hlinkClick r:id="rId12"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grpId="0" nodeType="clickEffect">
                                  <p:stCondLst>
                                    <p:cond delay="0"/>
                                  </p:stCondLst>
                                  <p:childTnLst>
                                    <p:animEffect transition="out" filter="circle(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6" presetClass="exit" presetSubtype="16" fill="hold" nodeType="withEffect">
                                  <p:stCondLst>
                                    <p:cond delay="0"/>
                                  </p:stCondLst>
                                  <p:childTnLst>
                                    <p:animEffect transition="out" filter="circle(in)">
                                      <p:cBhvr>
                                        <p:cTn id="9" dur="2000"/>
                                        <p:tgtEl>
                                          <p:spTgt spid="28674"/>
                                        </p:tgtEl>
                                      </p:cBhvr>
                                    </p:animEffect>
                                    <p:set>
                                      <p:cBhvr>
                                        <p:cTn id="10" dur="1" fill="hold">
                                          <p:stCondLst>
                                            <p:cond delay="1999"/>
                                          </p:stCondLst>
                                        </p:cTn>
                                        <p:tgtEl>
                                          <p:spTgt spid="28674"/>
                                        </p:tgtEl>
                                        <p:attrNameLst>
                                          <p:attrName>style.visibility</p:attrName>
                                        </p:attrNameLst>
                                      </p:cBhvr>
                                      <p:to>
                                        <p:strVal val="hidden"/>
                                      </p:to>
                                    </p:set>
                                  </p:childTnLst>
                                </p:cTn>
                              </p:par>
                              <p:par>
                                <p:cTn id="11" presetID="6" presetClass="exit" presetSubtype="16" fill="hold" grpId="0" nodeType="withEffect">
                                  <p:stCondLst>
                                    <p:cond delay="0"/>
                                  </p:stCondLst>
                                  <p:childTnLst>
                                    <p:animEffect transition="out" filter="circle(in)">
                                      <p:cBhvr>
                                        <p:cTn id="12" dur="2000"/>
                                        <p:tgtEl>
                                          <p:spTgt spid="14"/>
                                        </p:tgtEl>
                                      </p:cBhvr>
                                    </p:animEffect>
                                    <p:set>
                                      <p:cBhvr>
                                        <p:cTn id="13"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4" name="Picture 2" descr="E:\ROSA ROSDIANITA\semester 3\prokom 1\SUMBER, catamsia\buletin\Religious_wallpapers_289.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228600" y="152400"/>
            <a:ext cx="7467600" cy="1143000"/>
          </a:xfrm>
        </p:spPr>
        <p:txBody>
          <a:bodyPr/>
          <a:lstStyle/>
          <a:p>
            <a:r>
              <a:rPr lang="en-US" dirty="0" err="1" smtClean="0">
                <a:solidFill>
                  <a:schemeClr val="bg2">
                    <a:lumMod val="40000"/>
                    <a:lumOff val="60000"/>
                  </a:schemeClr>
                </a:solidFill>
                <a:effectLst>
                  <a:glow rad="101600">
                    <a:srgbClr val="993366">
                      <a:alpha val="60000"/>
                    </a:srgbClr>
                  </a:glow>
                </a:effectLst>
                <a:latin typeface="Freestyle Script" pitchFamily="66" charset="0"/>
              </a:rPr>
              <a:t>Jawab</a:t>
            </a:r>
            <a:r>
              <a:rPr lang="en-US" dirty="0" smtClean="0">
                <a:solidFill>
                  <a:schemeClr val="bg2">
                    <a:lumMod val="40000"/>
                    <a:lumOff val="60000"/>
                  </a:schemeClr>
                </a:solidFill>
                <a:effectLst>
                  <a:glow rad="101600">
                    <a:srgbClr val="993366">
                      <a:alpha val="60000"/>
                    </a:srgbClr>
                  </a:glow>
                </a:effectLst>
                <a:latin typeface="Freestyle Script" pitchFamily="66" charset="0"/>
              </a:rPr>
              <a:t> :</a:t>
            </a:r>
            <a:endParaRPr lang="en-US" dirty="0">
              <a:solidFill>
                <a:schemeClr val="bg2">
                  <a:lumMod val="40000"/>
                  <a:lumOff val="60000"/>
                </a:schemeClr>
              </a:solidFill>
              <a:effectLst>
                <a:glow rad="101600">
                  <a:srgbClr val="993366">
                    <a:alpha val="60000"/>
                  </a:srgbClr>
                </a:glow>
              </a:effectLst>
              <a:latin typeface="Freestyle Script" pitchFamily="66" charset="0"/>
            </a:endParaRPr>
          </a:p>
        </p:txBody>
      </p:sp>
      <p:pic>
        <p:nvPicPr>
          <p:cNvPr id="29698" name="Picture 2"/>
          <p:cNvPicPr>
            <a:picLocks noGrp="1" noChangeAspect="1" noChangeArrowheads="1"/>
          </p:cNvPicPr>
          <p:nvPr>
            <p:ph idx="1"/>
          </p:nvPr>
        </p:nvPicPr>
        <p:blipFill>
          <a:blip r:embed="rId5" cstate="print"/>
          <a:srcRect l="27551" t="26954" r="21428" b="20413"/>
          <a:stretch>
            <a:fillRect/>
          </a:stretch>
        </p:blipFill>
        <p:spPr bwMode="auto">
          <a:xfrm>
            <a:off x="304800" y="1371600"/>
            <a:ext cx="3810000" cy="2209800"/>
          </a:xfrm>
          <a:prstGeom prst="roundRect">
            <a:avLst>
              <a:gd name="adj" fmla="val 8594"/>
            </a:avLst>
          </a:prstGeom>
          <a:solidFill>
            <a:srgbClr val="FFFFFF">
              <a:shade val="85000"/>
            </a:srgbClr>
          </a:solidFill>
          <a:ln>
            <a:solidFill>
              <a:srgbClr val="00B050"/>
            </a:solidFill>
          </a:ln>
          <a:effectLst>
            <a:reflection blurRad="12700" stA="38000" endPos="28000" dist="5000" dir="5400000" sy="-100000" algn="bl" rotWithShape="0"/>
          </a:effectLst>
        </p:spPr>
      </p:pic>
      <p:pic>
        <p:nvPicPr>
          <p:cNvPr id="29699" name="Picture 3"/>
          <p:cNvPicPr>
            <a:picLocks noChangeAspect="1" noChangeArrowheads="1"/>
          </p:cNvPicPr>
          <p:nvPr/>
        </p:nvPicPr>
        <p:blipFill>
          <a:blip r:embed="rId6" cstate="print"/>
          <a:srcRect l="5857" t="34375" r="51391" b="27083"/>
          <a:stretch>
            <a:fillRect/>
          </a:stretch>
        </p:blipFill>
        <p:spPr bwMode="auto">
          <a:xfrm>
            <a:off x="4419600" y="3352800"/>
            <a:ext cx="426720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Action Button: Beginning 18">
            <a:hlinkClick r:id="rId7" action="ppaction://hlinksldjump" highlightClick="1"/>
          </p:cNvPr>
          <p:cNvSpPr/>
          <p:nvPr/>
        </p:nvSpPr>
        <p:spPr>
          <a:xfrm>
            <a:off x="7924800" y="6400800"/>
            <a:ext cx="381000" cy="457200"/>
          </a:xfrm>
          <a:prstGeom prst="actionButtonBeginn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Action Button: End 19">
            <a:hlinkClick r:id="rId8" action="ppaction://hlinksldjump" highlightClick="1"/>
          </p:cNvPr>
          <p:cNvSpPr/>
          <p:nvPr/>
        </p:nvSpPr>
        <p:spPr>
          <a:xfrm>
            <a:off x="8763000" y="6400800"/>
            <a:ext cx="381000" cy="457200"/>
          </a:xfrm>
          <a:prstGeom prst="actionButtonE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8" name="Action Button: Home 27">
            <a:hlinkClick r:id="rId9"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29" name="Rounded Rectangle 28">
            <a:hlinkClick r:id="rId9"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30" name="Rounded Rectangle 29">
            <a:hlinkClick r:id="rId10"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31" name="Rounded Rectangle 30">
            <a:hlinkClick r:id="rId11"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32" name="Rounded Rectangle 31">
            <a:hlinkClick r:id="rId12"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33" name="Rounded Rectangle 32">
            <a:hlinkClick r:id="rId13"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5" name="Picture 2" descr="E:\ROSA ROSDIANITA\semester 3\prokom 1\SUMBER, catamsia\buletin\Religious_wallpapers_289.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n-US"/>
          </a:p>
        </p:txBody>
      </p:sp>
      <p:pic>
        <p:nvPicPr>
          <p:cNvPr id="30722" name="Picture 2"/>
          <p:cNvPicPr>
            <a:picLocks noGrp="1" noChangeAspect="1" noChangeArrowheads="1"/>
          </p:cNvPicPr>
          <p:nvPr>
            <p:ph idx="1"/>
          </p:nvPr>
        </p:nvPicPr>
        <p:blipFill>
          <a:blip r:embed="rId5" cstate="print"/>
          <a:srcRect l="4082" t="6990" r="46939" b="9523"/>
          <a:stretch>
            <a:fillRect/>
          </a:stretch>
        </p:blipFill>
        <p:spPr bwMode="auto">
          <a:xfrm>
            <a:off x="609600" y="304800"/>
            <a:ext cx="3810000" cy="3054350"/>
          </a:xfrm>
          <a:prstGeom prst="rect">
            <a:avLst/>
          </a:prstGeom>
          <a:ln>
            <a:noFill/>
          </a:ln>
          <a:effectLst>
            <a:outerShdw blurRad="292100" dist="139700" dir="2700000" algn="tl" rotWithShape="0">
              <a:srgbClr val="333333">
                <a:alpha val="65000"/>
              </a:srgbClr>
            </a:outerShdw>
          </a:effectLst>
        </p:spPr>
      </p:pic>
      <p:pic>
        <p:nvPicPr>
          <p:cNvPr id="30723" name="Picture 3"/>
          <p:cNvPicPr>
            <a:picLocks noChangeAspect="1" noChangeArrowheads="1"/>
          </p:cNvPicPr>
          <p:nvPr/>
        </p:nvPicPr>
        <p:blipFill>
          <a:blip r:embed="rId6" cstate="print"/>
          <a:srcRect l="27526" t="9375" r="24451" b="7646"/>
          <a:stretch>
            <a:fillRect/>
          </a:stretch>
        </p:blipFill>
        <p:spPr bwMode="auto">
          <a:xfrm>
            <a:off x="5105400" y="533400"/>
            <a:ext cx="3395777"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2"/>
          <p:cNvPicPr>
            <a:picLocks noChangeAspect="1" noChangeArrowheads="1"/>
          </p:cNvPicPr>
          <p:nvPr/>
        </p:nvPicPr>
        <p:blipFill>
          <a:blip r:embed="rId7" cstate="print"/>
          <a:srcRect l="26531" t="12434" r="18368" b="42192"/>
          <a:stretch>
            <a:fillRect/>
          </a:stretch>
        </p:blipFill>
        <p:spPr bwMode="auto">
          <a:xfrm>
            <a:off x="609600" y="3657600"/>
            <a:ext cx="3810000" cy="2373489"/>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20" name="Action Button: Beginning 19">
            <a:hlinkClick r:id="rId8" action="ppaction://hlinksldjump" highlightClick="1"/>
          </p:cNvPr>
          <p:cNvSpPr/>
          <p:nvPr/>
        </p:nvSpPr>
        <p:spPr>
          <a:xfrm>
            <a:off x="7924800" y="6400800"/>
            <a:ext cx="381000" cy="457200"/>
          </a:xfrm>
          <a:prstGeom prst="actionButtonBeginn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1" name="Action Button: End 20">
            <a:hlinkClick r:id="rId9" action="ppaction://hlinksldjump" highlightClick="1"/>
          </p:cNvPr>
          <p:cNvSpPr/>
          <p:nvPr/>
        </p:nvSpPr>
        <p:spPr>
          <a:xfrm>
            <a:off x="8763000" y="6400800"/>
            <a:ext cx="381000" cy="457200"/>
          </a:xfrm>
          <a:prstGeom prst="actionButtonE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1" name="Action Button: Home 40">
            <a:hlinkClick r:id="rId10"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42" name="Rounded Rectangle 41">
            <a:hlinkClick r:id="rId10"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43" name="Rounded Rectangle 42">
            <a:hlinkClick r:id="rId11"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44" name="Rounded Rectangle 43">
            <a:hlinkClick r:id="rId9"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45" name="Rounded Rectangle 44">
            <a:hlinkClick r:id="rId12"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46" name="Rounded Rectangle 45">
            <a:hlinkClick r:id="rId13"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30722"/>
                                        </p:tgtEl>
                                      </p:cBhvr>
                                    </p:animEffect>
                                    <p:set>
                                      <p:cBhvr>
                                        <p:cTn id="7" dur="1" fill="hold">
                                          <p:stCondLst>
                                            <p:cond delay="1999"/>
                                          </p:stCondLst>
                                        </p:cTn>
                                        <p:tgtEl>
                                          <p:spTgt spid="30722"/>
                                        </p:tgtEl>
                                        <p:attrNameLst>
                                          <p:attrName>style.visibility</p:attrName>
                                        </p:attrNameLst>
                                      </p:cBhvr>
                                      <p:to>
                                        <p:strVal val="hidden"/>
                                      </p:to>
                                    </p:set>
                                  </p:childTnLst>
                                </p:cTn>
                              </p:par>
                              <p:par>
                                <p:cTn id="8" presetID="8" presetClass="exit" presetSubtype="16" fill="hold" nodeType="withEffect">
                                  <p:stCondLst>
                                    <p:cond delay="0"/>
                                  </p:stCondLst>
                                  <p:childTnLst>
                                    <p:animEffect transition="out" filter="diamond(in)">
                                      <p:cBhvr>
                                        <p:cTn id="9" dur="2000"/>
                                        <p:tgtEl>
                                          <p:spTgt spid="30723"/>
                                        </p:tgtEl>
                                      </p:cBhvr>
                                    </p:animEffect>
                                    <p:set>
                                      <p:cBhvr>
                                        <p:cTn id="10" dur="1" fill="hold">
                                          <p:stCondLst>
                                            <p:cond delay="1999"/>
                                          </p:stCondLst>
                                        </p:cTn>
                                        <p:tgtEl>
                                          <p:spTgt spid="30723"/>
                                        </p:tgtEl>
                                        <p:attrNameLst>
                                          <p:attrName>style.visibility</p:attrName>
                                        </p:attrNameLst>
                                      </p:cBhvr>
                                      <p:to>
                                        <p:strVal val="hidden"/>
                                      </p:to>
                                    </p:set>
                                  </p:childTnLst>
                                </p:cTn>
                              </p:par>
                              <p:par>
                                <p:cTn id="11" presetID="8" presetClass="exit" presetSubtype="16" fill="hold" nodeType="withEffect">
                                  <p:stCondLst>
                                    <p:cond delay="0"/>
                                  </p:stCondLst>
                                  <p:childTnLst>
                                    <p:animEffect transition="out" filter="diamond(in)">
                                      <p:cBhvr>
                                        <p:cTn id="12" dur="2000"/>
                                        <p:tgtEl>
                                          <p:spTgt spid="14"/>
                                        </p:tgtEl>
                                      </p:cBhvr>
                                    </p:animEffect>
                                    <p:set>
                                      <p:cBhvr>
                                        <p:cTn id="13"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ROSA ROSDIANITA\semester 3\prokom 1\SUMBER, catamsia\buletin\Religious_wallpapers_289.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 name="Action Button: Beginning 8">
            <a:hlinkClick r:id="rId4" action="ppaction://hlinksldjump" highlightClick="1"/>
          </p:cNvPr>
          <p:cNvSpPr/>
          <p:nvPr/>
        </p:nvSpPr>
        <p:spPr>
          <a:xfrm>
            <a:off x="7924800" y="6400800"/>
            <a:ext cx="381000" cy="457200"/>
          </a:xfrm>
          <a:prstGeom prst="actionButtonBeginning">
            <a:avLst/>
          </a:prstGeom>
          <a:no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End 9">
            <a:hlinkClick r:id="rId5" action="ppaction://hlinksldjump" highlightClick="1"/>
          </p:cNvPr>
          <p:cNvSpPr/>
          <p:nvPr/>
        </p:nvSpPr>
        <p:spPr>
          <a:xfrm>
            <a:off x="8763000" y="6400800"/>
            <a:ext cx="381000" cy="457200"/>
          </a:xfrm>
          <a:prstGeom prst="actionButtonEnd">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52400"/>
            <a:ext cx="7467600" cy="1143000"/>
          </a:xfrm>
        </p:spPr>
        <p:txBody>
          <a:bodyPr/>
          <a:lstStyle/>
          <a:p>
            <a:pPr algn="ctr"/>
            <a:r>
              <a:rPr lang="id-ID" dirty="0" smtClean="0">
                <a:solidFill>
                  <a:srgbClr val="993366"/>
                </a:solidFill>
              </a:rPr>
              <a:t>LATIHAN</a:t>
            </a:r>
            <a:endParaRPr lang="id-ID" dirty="0">
              <a:solidFill>
                <a:srgbClr val="993366"/>
              </a:solidFill>
            </a:endParaRPr>
          </a:p>
        </p:txBody>
      </p:sp>
      <p:sp>
        <p:nvSpPr>
          <p:cNvPr id="3" name="Content Placeholder 2"/>
          <p:cNvSpPr>
            <a:spLocks noGrp="1"/>
          </p:cNvSpPr>
          <p:nvPr>
            <p:ph idx="1"/>
          </p:nvPr>
        </p:nvSpPr>
        <p:spPr>
          <a:xfrm>
            <a:off x="381000" y="1371600"/>
            <a:ext cx="4191000" cy="4525963"/>
          </a:xfrm>
        </p:spPr>
        <p:txBody>
          <a:bodyPr>
            <a:normAutofit/>
          </a:bodyPr>
          <a:lstStyle/>
          <a:p>
            <a:pPr lvl="0">
              <a:lnSpc>
                <a:spcPct val="150000"/>
              </a:lnSpc>
              <a:buNone/>
            </a:pPr>
            <a:r>
              <a:rPr lang="id-ID" sz="2000" dirty="0" smtClean="0">
                <a:solidFill>
                  <a:schemeClr val="bg1"/>
                </a:solidFill>
              </a:rPr>
              <a:t>1. Diketahui matriks A =                     dan B =                       jika a = b, maka a + b + c = . . .</a:t>
            </a:r>
          </a:p>
          <a:p>
            <a:pPr marL="493776" lvl="0" indent="-457200">
              <a:lnSpc>
                <a:spcPct val="150000"/>
              </a:lnSpc>
              <a:buFont typeface="+mj-lt"/>
              <a:buAutoNum type="alphaLcPeriod"/>
            </a:pPr>
            <a:r>
              <a:rPr lang="id-ID" sz="2000" dirty="0" smtClean="0">
                <a:solidFill>
                  <a:schemeClr val="bg1"/>
                </a:solidFill>
              </a:rPr>
              <a:t>-7</a:t>
            </a:r>
          </a:p>
          <a:p>
            <a:pPr marL="493776" lvl="0" indent="-457200">
              <a:lnSpc>
                <a:spcPct val="150000"/>
              </a:lnSpc>
              <a:buFont typeface="+mj-lt"/>
              <a:buAutoNum type="alphaLcPeriod"/>
            </a:pPr>
            <a:r>
              <a:rPr lang="id-ID" sz="2000" dirty="0" smtClean="0">
                <a:solidFill>
                  <a:schemeClr val="bg1"/>
                </a:solidFill>
              </a:rPr>
              <a:t>-5</a:t>
            </a:r>
          </a:p>
          <a:p>
            <a:pPr marL="493776" lvl="0" indent="-457200">
              <a:lnSpc>
                <a:spcPct val="150000"/>
              </a:lnSpc>
              <a:buFont typeface="+mj-lt"/>
              <a:buAutoNum type="alphaLcPeriod"/>
            </a:pPr>
            <a:r>
              <a:rPr lang="id-ID" sz="2000" dirty="0" smtClean="0">
                <a:solidFill>
                  <a:schemeClr val="bg1"/>
                </a:solidFill>
              </a:rPr>
              <a:t>-1</a:t>
            </a:r>
          </a:p>
          <a:p>
            <a:pPr marL="493776" lvl="0" indent="-457200">
              <a:lnSpc>
                <a:spcPct val="150000"/>
              </a:lnSpc>
              <a:buFont typeface="+mj-lt"/>
              <a:buAutoNum type="alphaLcPeriod"/>
            </a:pPr>
            <a:r>
              <a:rPr lang="id-ID" sz="2000" dirty="0" smtClean="0">
                <a:solidFill>
                  <a:schemeClr val="bg1"/>
                </a:solidFill>
              </a:rPr>
              <a:t>5</a:t>
            </a:r>
          </a:p>
          <a:p>
            <a:pPr marL="493776" lvl="0" indent="-457200">
              <a:lnSpc>
                <a:spcPct val="150000"/>
              </a:lnSpc>
              <a:buFont typeface="+mj-lt"/>
              <a:buAutoNum type="alphaLcPeriod"/>
            </a:pPr>
            <a:r>
              <a:rPr lang="id-ID" sz="2000" dirty="0" smtClean="0">
                <a:solidFill>
                  <a:schemeClr val="bg1"/>
                </a:solidFill>
              </a:rPr>
              <a:t>7</a:t>
            </a:r>
          </a:p>
          <a:p>
            <a:pPr>
              <a:lnSpc>
                <a:spcPct val="150000"/>
              </a:lnSpc>
              <a:buNone/>
            </a:pPr>
            <a:endParaRPr lang="id-ID" sz="2000" dirty="0" smtClean="0">
              <a:solidFill>
                <a:schemeClr val="bg1"/>
              </a:solidFill>
              <a:latin typeface="Times New Roman" pitchFamily="18" charset="0"/>
              <a:cs typeface="Times New Roman" pitchFamily="18" charset="0"/>
              <a:sym typeface="Wingdings" pitchFamily="2" charset="2"/>
            </a:endParaRPr>
          </a:p>
          <a:p>
            <a:pPr>
              <a:lnSpc>
                <a:spcPct val="150000"/>
              </a:lnSpc>
              <a:buNone/>
            </a:pPr>
            <a:endParaRPr lang="id-ID" sz="2000" dirty="0">
              <a:solidFill>
                <a:schemeClr val="bg1"/>
              </a:solidFill>
              <a:latin typeface="Times New Roman" pitchFamily="18" charset="0"/>
              <a:cs typeface="Times New Roman" pitchFamily="18" charset="0"/>
            </a:endParaRPr>
          </a:p>
        </p:txBody>
      </p:sp>
      <p:sp>
        <p:nvSpPr>
          <p:cNvPr id="18" name="Action Button: Home 17">
            <a:hlinkClick r:id="rId6"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049"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810528" y="1819275"/>
            <a:ext cx="1389872" cy="619125"/>
          </a:xfrm>
          <a:prstGeom prst="rect">
            <a:avLst/>
          </a:prstGeom>
          <a:noFill/>
        </p:spPr>
      </p:pic>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051"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203510" y="1371600"/>
            <a:ext cx="1368490" cy="609600"/>
          </a:xfrm>
          <a:prstGeom prst="rect">
            <a:avLst/>
          </a:prstGeom>
          <a:noFill/>
        </p:spPr>
      </p:pic>
      <p:sp>
        <p:nvSpPr>
          <p:cNvPr id="20" name="TextBox 19"/>
          <p:cNvSpPr txBox="1"/>
          <p:nvPr/>
        </p:nvSpPr>
        <p:spPr>
          <a:xfrm>
            <a:off x="4648200" y="1349782"/>
            <a:ext cx="3962400" cy="4247317"/>
          </a:xfrm>
          <a:prstGeom prst="rect">
            <a:avLst/>
          </a:prstGeom>
          <a:noFill/>
        </p:spPr>
        <p:txBody>
          <a:bodyPr wrap="square" rtlCol="0">
            <a:spAutoFit/>
          </a:bodyPr>
          <a:lstStyle/>
          <a:p>
            <a:pPr lvl="0">
              <a:lnSpc>
                <a:spcPct val="150000"/>
              </a:lnSpc>
            </a:pPr>
            <a:r>
              <a:rPr lang="id-ID" dirty="0" smtClean="0">
                <a:solidFill>
                  <a:schemeClr val="bg1"/>
                </a:solidFill>
              </a:rPr>
              <a:t>2. Diketahui matriks – matriks A =    B =                     , dan C =             dan D =                . Jika 2A-B = CD, maka nilai a+b+c = . . .</a:t>
            </a:r>
          </a:p>
          <a:p>
            <a:pPr marL="342900" lvl="0" indent="-342900">
              <a:lnSpc>
                <a:spcPct val="150000"/>
              </a:lnSpc>
              <a:buFont typeface="+mj-lt"/>
              <a:buAutoNum type="alphaLcPeriod"/>
            </a:pPr>
            <a:r>
              <a:rPr lang="id-ID" dirty="0" smtClean="0">
                <a:solidFill>
                  <a:schemeClr val="bg1"/>
                </a:solidFill>
              </a:rPr>
              <a:t>-6</a:t>
            </a:r>
          </a:p>
          <a:p>
            <a:pPr marL="342900" lvl="0" indent="-342900">
              <a:lnSpc>
                <a:spcPct val="150000"/>
              </a:lnSpc>
              <a:buFont typeface="+mj-lt"/>
              <a:buAutoNum type="alphaLcPeriod"/>
            </a:pPr>
            <a:r>
              <a:rPr lang="id-ID" dirty="0" smtClean="0">
                <a:solidFill>
                  <a:schemeClr val="bg1"/>
                </a:solidFill>
              </a:rPr>
              <a:t>-2</a:t>
            </a:r>
          </a:p>
          <a:p>
            <a:pPr marL="342900" lvl="0" indent="-342900">
              <a:lnSpc>
                <a:spcPct val="150000"/>
              </a:lnSpc>
              <a:buFont typeface="+mj-lt"/>
              <a:buAutoNum type="alphaLcPeriod"/>
            </a:pPr>
            <a:r>
              <a:rPr lang="id-ID" dirty="0" smtClean="0">
                <a:solidFill>
                  <a:schemeClr val="bg1"/>
                </a:solidFill>
              </a:rPr>
              <a:t>0</a:t>
            </a:r>
          </a:p>
          <a:p>
            <a:pPr marL="342900" lvl="0" indent="-342900">
              <a:lnSpc>
                <a:spcPct val="150000"/>
              </a:lnSpc>
              <a:buFont typeface="+mj-lt"/>
              <a:buAutoNum type="alphaLcPeriod"/>
            </a:pPr>
            <a:r>
              <a:rPr lang="id-ID" dirty="0" smtClean="0">
                <a:solidFill>
                  <a:schemeClr val="bg1"/>
                </a:solidFill>
              </a:rPr>
              <a:t>1</a:t>
            </a:r>
          </a:p>
          <a:p>
            <a:pPr marL="342900" lvl="0" indent="-342900">
              <a:lnSpc>
                <a:spcPct val="150000"/>
              </a:lnSpc>
              <a:buFont typeface="+mj-lt"/>
              <a:buAutoNum type="alphaLcPeriod"/>
            </a:pPr>
            <a:r>
              <a:rPr lang="id-ID" dirty="0" smtClean="0">
                <a:solidFill>
                  <a:schemeClr val="bg1"/>
                </a:solidFill>
              </a:rPr>
              <a:t>8</a:t>
            </a:r>
          </a:p>
          <a:p>
            <a:pPr>
              <a:lnSpc>
                <a:spcPct val="150000"/>
              </a:lnSpc>
            </a:pPr>
            <a:endParaRPr lang="id-ID" dirty="0">
              <a:solidFill>
                <a:schemeClr val="bg1"/>
              </a:solidFill>
            </a:endParaRPr>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053" name="Picture 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8153400" y="1371600"/>
            <a:ext cx="914400" cy="532014"/>
          </a:xfrm>
          <a:prstGeom prst="rect">
            <a:avLst/>
          </a:prstGeom>
          <a:noFill/>
        </p:spPr>
      </p:pic>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057" name="Picture 9"/>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5153025" y="1828800"/>
            <a:ext cx="1171575" cy="457200"/>
          </a:xfrm>
          <a:prstGeom prst="rect">
            <a:avLst/>
          </a:prstGeom>
          <a:noFill/>
        </p:spPr>
      </p:pic>
      <p:sp>
        <p:nvSpPr>
          <p:cNvPr id="20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059" name="Picture 11"/>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7391400" y="1828800"/>
            <a:ext cx="800100" cy="457200"/>
          </a:xfrm>
          <a:prstGeom prst="rect">
            <a:avLst/>
          </a:prstGeom>
          <a:noFill/>
        </p:spPr>
      </p:pic>
      <p:sp>
        <p:nvSpPr>
          <p:cNvPr id="20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2061" name="Picture 13"/>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600700" y="2286000"/>
            <a:ext cx="800100" cy="457200"/>
          </a:xfrm>
          <a:prstGeom prst="rect">
            <a:avLst/>
          </a:prstGeom>
          <a:noFill/>
        </p:spPr>
      </p:pic>
      <p:sp>
        <p:nvSpPr>
          <p:cNvPr id="29" name="Rounded Rectangle 28">
            <a:hlinkClick r:id="rId6"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30" name="Rounded Rectangle 29">
            <a:hlinkClick r:id="rId13"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31" name="Rounded Rectangle 30">
            <a:hlinkClick r:id="rId14"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32" name="Rounded Rectangle 31">
            <a:hlinkClick r:id="rId15"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33" name="Rounded Rectangle 32">
            <a:hlinkClick r:id="rId16"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ROSA ROSDIANITA\semester 3\prokom 1\SUMBER, catamsia\buletin\Religious_wallpapers_289.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 name="Action Button: Beginning 8">
            <a:hlinkClick r:id="rId4" action="ppaction://hlinksldjump" highlightClick="1"/>
          </p:cNvPr>
          <p:cNvSpPr/>
          <p:nvPr/>
        </p:nvSpPr>
        <p:spPr>
          <a:xfrm>
            <a:off x="7924800" y="6400800"/>
            <a:ext cx="381000" cy="457200"/>
          </a:xfrm>
          <a:prstGeom prst="actionButtonBeginning">
            <a:avLst/>
          </a:prstGeom>
          <a:no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End 9">
            <a:hlinkClick r:id="rId5" action="ppaction://hlinksldjump" highlightClick="1"/>
          </p:cNvPr>
          <p:cNvSpPr/>
          <p:nvPr/>
        </p:nvSpPr>
        <p:spPr>
          <a:xfrm>
            <a:off x="8763000" y="6400800"/>
            <a:ext cx="381000" cy="457200"/>
          </a:xfrm>
          <a:prstGeom prst="actionButtonEnd">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52400"/>
            <a:ext cx="7467600" cy="1143000"/>
          </a:xfrm>
        </p:spPr>
        <p:txBody>
          <a:bodyPr/>
          <a:lstStyle/>
          <a:p>
            <a:pPr algn="ctr"/>
            <a:r>
              <a:rPr lang="id-ID" dirty="0" smtClean="0">
                <a:solidFill>
                  <a:srgbClr val="993366"/>
                </a:solidFill>
              </a:rPr>
              <a:t>LATIHAN</a:t>
            </a:r>
            <a:endParaRPr lang="id-ID" dirty="0">
              <a:solidFill>
                <a:srgbClr val="993366"/>
              </a:solidFill>
            </a:endParaRPr>
          </a:p>
        </p:txBody>
      </p:sp>
      <p:sp>
        <p:nvSpPr>
          <p:cNvPr id="3" name="Content Placeholder 2"/>
          <p:cNvSpPr>
            <a:spLocks noGrp="1"/>
          </p:cNvSpPr>
          <p:nvPr>
            <p:ph idx="1"/>
          </p:nvPr>
        </p:nvSpPr>
        <p:spPr>
          <a:xfrm>
            <a:off x="381000" y="1371600"/>
            <a:ext cx="4191000" cy="4525963"/>
          </a:xfrm>
        </p:spPr>
        <p:txBody>
          <a:bodyPr>
            <a:normAutofit/>
          </a:bodyPr>
          <a:lstStyle/>
          <a:p>
            <a:pPr>
              <a:lnSpc>
                <a:spcPct val="150000"/>
              </a:lnSpc>
              <a:buNone/>
            </a:pPr>
            <a:endParaRPr lang="id-ID" sz="2000" dirty="0" smtClean="0">
              <a:solidFill>
                <a:schemeClr val="accent4">
                  <a:lumMod val="50000"/>
                </a:schemeClr>
              </a:solidFill>
              <a:latin typeface="Times New Roman" pitchFamily="18" charset="0"/>
              <a:cs typeface="Times New Roman" pitchFamily="18" charset="0"/>
              <a:sym typeface="Wingdings" pitchFamily="2" charset="2"/>
            </a:endParaRPr>
          </a:p>
          <a:p>
            <a:pPr>
              <a:lnSpc>
                <a:spcPct val="150000"/>
              </a:lnSpc>
              <a:buNone/>
            </a:pPr>
            <a:endParaRPr lang="id-ID" sz="2000" dirty="0">
              <a:latin typeface="Times New Roman" pitchFamily="18" charset="0"/>
              <a:cs typeface="Times New Roman" pitchFamily="18" charset="0"/>
            </a:endParaRPr>
          </a:p>
        </p:txBody>
      </p:sp>
      <p:sp>
        <p:nvSpPr>
          <p:cNvPr id="18" name="Action Button: Home 17">
            <a:hlinkClick r:id="rId6"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1" name="TextBox 30"/>
          <p:cNvSpPr txBox="1"/>
          <p:nvPr/>
        </p:nvSpPr>
        <p:spPr>
          <a:xfrm>
            <a:off x="304800" y="1447800"/>
            <a:ext cx="4267200" cy="4611519"/>
          </a:xfrm>
          <a:prstGeom prst="rect">
            <a:avLst/>
          </a:prstGeom>
          <a:noFill/>
        </p:spPr>
        <p:txBody>
          <a:bodyPr wrap="square" rtlCol="0">
            <a:spAutoFit/>
          </a:bodyPr>
          <a:lstStyle/>
          <a:p>
            <a:pPr lvl="0">
              <a:lnSpc>
                <a:spcPct val="150000"/>
              </a:lnSpc>
            </a:pPr>
            <a:r>
              <a:rPr lang="id-ID" dirty="0" smtClean="0">
                <a:solidFill>
                  <a:schemeClr val="bg1"/>
                </a:solidFill>
              </a:rPr>
              <a:t>3. Diketahi 3 matriks, A =                                        </a:t>
            </a:r>
          </a:p>
          <a:p>
            <a:pPr lvl="0">
              <a:lnSpc>
                <a:spcPct val="150000"/>
              </a:lnSpc>
            </a:pPr>
            <a:endParaRPr lang="id-ID" dirty="0" smtClean="0">
              <a:solidFill>
                <a:schemeClr val="bg1"/>
              </a:solidFill>
            </a:endParaRPr>
          </a:p>
          <a:p>
            <a:pPr lvl="0">
              <a:lnSpc>
                <a:spcPct val="150000"/>
              </a:lnSpc>
            </a:pPr>
            <a:endParaRPr lang="id-ID" dirty="0" smtClean="0">
              <a:solidFill>
                <a:schemeClr val="bg1"/>
              </a:solidFill>
            </a:endParaRPr>
          </a:p>
          <a:p>
            <a:pPr lvl="0">
              <a:lnSpc>
                <a:spcPct val="150000"/>
              </a:lnSpc>
            </a:pPr>
            <a:r>
              <a:rPr lang="id-ID" dirty="0" smtClean="0">
                <a:solidFill>
                  <a:schemeClr val="bg1"/>
                </a:solidFill>
              </a:rPr>
              <a:t>dengan B</a:t>
            </a:r>
            <a:r>
              <a:rPr lang="id-ID" baseline="30000" dirty="0" smtClean="0">
                <a:solidFill>
                  <a:schemeClr val="bg1"/>
                </a:solidFill>
              </a:rPr>
              <a:t>-1</a:t>
            </a:r>
            <a:r>
              <a:rPr lang="id-ID" dirty="0" smtClean="0">
                <a:solidFill>
                  <a:schemeClr val="bg1"/>
                </a:solidFill>
              </a:rPr>
              <a:t> adalah transfose matriks B, maka nilai a dan b masing-masing adalah . . .</a:t>
            </a:r>
          </a:p>
          <a:p>
            <a:pPr marL="342900" lvl="0" indent="-342900">
              <a:lnSpc>
                <a:spcPct val="150000"/>
              </a:lnSpc>
              <a:buFont typeface="+mj-lt"/>
              <a:buAutoNum type="alphaLcPeriod"/>
            </a:pPr>
            <a:r>
              <a:rPr lang="id-ID" dirty="0" smtClean="0">
                <a:solidFill>
                  <a:schemeClr val="bg1"/>
                </a:solidFill>
              </a:rPr>
              <a:t>-1 dan 2</a:t>
            </a:r>
          </a:p>
          <a:p>
            <a:pPr marL="342900" lvl="0" indent="-342900">
              <a:lnSpc>
                <a:spcPct val="150000"/>
              </a:lnSpc>
              <a:buFont typeface="+mj-lt"/>
              <a:buAutoNum type="alphaLcPeriod"/>
            </a:pPr>
            <a:r>
              <a:rPr lang="id-ID" dirty="0" smtClean="0">
                <a:solidFill>
                  <a:schemeClr val="bg1"/>
                </a:solidFill>
              </a:rPr>
              <a:t>1 and -2</a:t>
            </a:r>
          </a:p>
          <a:p>
            <a:pPr marL="342900" lvl="0" indent="-342900">
              <a:lnSpc>
                <a:spcPct val="150000"/>
              </a:lnSpc>
              <a:buFont typeface="+mj-lt"/>
              <a:buAutoNum type="alphaLcPeriod"/>
            </a:pPr>
            <a:r>
              <a:rPr lang="id-ID" dirty="0" smtClean="0">
                <a:solidFill>
                  <a:schemeClr val="bg1"/>
                </a:solidFill>
              </a:rPr>
              <a:t>-1 and -2</a:t>
            </a:r>
          </a:p>
          <a:p>
            <a:pPr marL="342900" lvl="0" indent="-342900">
              <a:lnSpc>
                <a:spcPct val="150000"/>
              </a:lnSpc>
              <a:buFont typeface="+mj-lt"/>
              <a:buAutoNum type="alphaLcPeriod"/>
            </a:pPr>
            <a:r>
              <a:rPr lang="id-ID" dirty="0" smtClean="0">
                <a:solidFill>
                  <a:schemeClr val="bg1"/>
                </a:solidFill>
              </a:rPr>
              <a:t>2 dan -1</a:t>
            </a:r>
          </a:p>
          <a:p>
            <a:pPr marL="342900" indent="-342900">
              <a:lnSpc>
                <a:spcPct val="150000"/>
              </a:lnSpc>
              <a:buFont typeface="+mj-lt"/>
              <a:buAutoNum type="alphaLcPeriod"/>
            </a:pPr>
            <a:r>
              <a:rPr lang="id-ID" dirty="0" smtClean="0">
                <a:solidFill>
                  <a:schemeClr val="bg1"/>
                </a:solidFill>
              </a:rPr>
              <a:t>-2 dan 1</a:t>
            </a:r>
            <a:endParaRPr lang="id-ID" dirty="0">
              <a:solidFill>
                <a:schemeClr val="bg1"/>
              </a:solidFill>
            </a:endParaRPr>
          </a:p>
        </p:txBody>
      </p:sp>
      <p:sp>
        <p:nvSpPr>
          <p:cNvPr id="32" name="TextBox 31"/>
          <p:cNvSpPr txBox="1"/>
          <p:nvPr/>
        </p:nvSpPr>
        <p:spPr>
          <a:xfrm>
            <a:off x="4648200" y="1447800"/>
            <a:ext cx="4267200" cy="4247317"/>
          </a:xfrm>
          <a:prstGeom prst="rect">
            <a:avLst/>
          </a:prstGeom>
          <a:noFill/>
        </p:spPr>
        <p:txBody>
          <a:bodyPr wrap="square" rtlCol="0">
            <a:spAutoFit/>
          </a:bodyPr>
          <a:lstStyle/>
          <a:p>
            <a:pPr lvl="0">
              <a:lnSpc>
                <a:spcPct val="150000"/>
              </a:lnSpc>
            </a:pPr>
            <a:r>
              <a:rPr lang="id-ID" dirty="0" smtClean="0">
                <a:solidFill>
                  <a:schemeClr val="bg1"/>
                </a:solidFill>
              </a:rPr>
              <a:t>4. Diketahui matriks P =                        Q =                                     , jika PQ</a:t>
            </a:r>
            <a:r>
              <a:rPr lang="id-ID" baseline="30000" dirty="0" smtClean="0">
                <a:solidFill>
                  <a:schemeClr val="bg1"/>
                </a:solidFill>
              </a:rPr>
              <a:t>t</a:t>
            </a:r>
            <a:r>
              <a:rPr lang="id-ID" dirty="0" smtClean="0">
                <a:solidFill>
                  <a:schemeClr val="bg1"/>
                </a:solidFill>
              </a:rPr>
              <a:t> = R (Q</a:t>
            </a:r>
            <a:r>
              <a:rPr lang="id-ID" baseline="30000" dirty="0" smtClean="0">
                <a:solidFill>
                  <a:schemeClr val="bg1"/>
                </a:solidFill>
              </a:rPr>
              <a:t>t</a:t>
            </a:r>
            <a:r>
              <a:rPr lang="id-ID" dirty="0" smtClean="0">
                <a:solidFill>
                  <a:schemeClr val="bg1"/>
                </a:solidFill>
              </a:rPr>
              <a:t> transfose matriks Q), maka nilai 2x + y = . . .</a:t>
            </a:r>
          </a:p>
          <a:p>
            <a:pPr marL="342900" lvl="0" indent="-342900">
              <a:lnSpc>
                <a:spcPct val="150000"/>
              </a:lnSpc>
              <a:buFont typeface="+mj-lt"/>
              <a:buAutoNum type="alphaLcPeriod"/>
            </a:pPr>
            <a:r>
              <a:rPr lang="id-ID" dirty="0" smtClean="0">
                <a:solidFill>
                  <a:schemeClr val="bg1"/>
                </a:solidFill>
              </a:rPr>
              <a:t>3</a:t>
            </a:r>
          </a:p>
          <a:p>
            <a:pPr marL="342900" lvl="0" indent="-342900">
              <a:lnSpc>
                <a:spcPct val="150000"/>
              </a:lnSpc>
              <a:buFont typeface="+mj-lt"/>
              <a:buAutoNum type="alphaLcPeriod"/>
            </a:pPr>
            <a:r>
              <a:rPr lang="id-ID" dirty="0" smtClean="0">
                <a:solidFill>
                  <a:schemeClr val="bg1"/>
                </a:solidFill>
              </a:rPr>
              <a:t>4</a:t>
            </a:r>
          </a:p>
          <a:p>
            <a:pPr marL="342900" lvl="0" indent="-342900">
              <a:lnSpc>
                <a:spcPct val="150000"/>
              </a:lnSpc>
              <a:buFont typeface="+mj-lt"/>
              <a:buAutoNum type="alphaLcPeriod"/>
            </a:pPr>
            <a:r>
              <a:rPr lang="id-ID" dirty="0" smtClean="0">
                <a:solidFill>
                  <a:schemeClr val="bg1"/>
                </a:solidFill>
              </a:rPr>
              <a:t>7</a:t>
            </a:r>
          </a:p>
          <a:p>
            <a:pPr marL="342900" lvl="0" indent="-342900">
              <a:lnSpc>
                <a:spcPct val="150000"/>
              </a:lnSpc>
              <a:buFont typeface="+mj-lt"/>
              <a:buAutoNum type="alphaLcPeriod"/>
            </a:pPr>
            <a:r>
              <a:rPr lang="id-ID" dirty="0" smtClean="0">
                <a:solidFill>
                  <a:schemeClr val="bg1"/>
                </a:solidFill>
              </a:rPr>
              <a:t>13</a:t>
            </a:r>
          </a:p>
          <a:p>
            <a:pPr marL="342900" lvl="0" indent="-342900">
              <a:lnSpc>
                <a:spcPct val="150000"/>
              </a:lnSpc>
              <a:buFont typeface="+mj-lt"/>
              <a:buAutoNum type="alphaLcPeriod"/>
            </a:pPr>
            <a:r>
              <a:rPr lang="id-ID" dirty="0" smtClean="0">
                <a:solidFill>
                  <a:schemeClr val="bg1"/>
                </a:solidFill>
              </a:rPr>
              <a:t>17</a:t>
            </a:r>
          </a:p>
          <a:p>
            <a:pPr lvl="0">
              <a:lnSpc>
                <a:spcPct val="150000"/>
              </a:lnSpc>
            </a:pPr>
            <a:endParaRPr lang="id-ID" dirty="0">
              <a:solidFill>
                <a:schemeClr val="bg1"/>
              </a:solidFill>
            </a:endParaRPr>
          </a:p>
        </p:txBody>
      </p:sp>
      <p:sp>
        <p:nvSpPr>
          <p:cNvPr id="327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32772" name="Picture 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04800" y="2057400"/>
            <a:ext cx="4191000" cy="609600"/>
          </a:xfrm>
          <a:prstGeom prst="rect">
            <a:avLst/>
          </a:prstGeom>
          <a:noFill/>
        </p:spPr>
      </p:pic>
      <p:sp>
        <p:nvSpPr>
          <p:cNvPr id="3277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32774" name="Picture 6"/>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086600" y="1600200"/>
            <a:ext cx="1028700" cy="457200"/>
          </a:xfrm>
          <a:prstGeom prst="rect">
            <a:avLst/>
          </a:prstGeom>
          <a:noFill/>
        </p:spPr>
      </p:pic>
      <p:sp>
        <p:nvSpPr>
          <p:cNvPr id="3277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32776" name="Picture 8"/>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029200" y="1990870"/>
            <a:ext cx="2286000" cy="371330"/>
          </a:xfrm>
          <a:prstGeom prst="rect">
            <a:avLst/>
          </a:prstGeom>
          <a:noFill/>
        </p:spPr>
      </p:pic>
      <p:sp>
        <p:nvSpPr>
          <p:cNvPr id="3277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41" name="Rounded Rectangle 40">
            <a:hlinkClick r:id="rId6"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42" name="Rounded Rectangle 41">
            <a:hlinkClick r:id="rId10"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43" name="Rounded Rectangle 42">
            <a:hlinkClick r:id="rId4"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44" name="Rounded Rectangle 43">
            <a:hlinkClick r:id="rId11"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45" name="Rounded Rectangle 44">
            <a:hlinkClick r:id="rId12"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ROSA ROSDIANITA\semester 3\prokom 1\SUMBER, catamsia\buletin\Religious_wallpapers_289.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 name="Action Button: Beginning 8">
            <a:hlinkClick r:id="rId4" action="ppaction://hlinksldjump" highlightClick="1"/>
          </p:cNvPr>
          <p:cNvSpPr/>
          <p:nvPr/>
        </p:nvSpPr>
        <p:spPr>
          <a:xfrm>
            <a:off x="7924800" y="6400800"/>
            <a:ext cx="381000" cy="457200"/>
          </a:xfrm>
          <a:prstGeom prst="actionButtonBeginning">
            <a:avLst/>
          </a:prstGeom>
          <a:no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End 9">
            <a:hlinkClick r:id="rId5" action="ppaction://hlinksldjump" highlightClick="1"/>
          </p:cNvPr>
          <p:cNvSpPr/>
          <p:nvPr/>
        </p:nvSpPr>
        <p:spPr>
          <a:xfrm>
            <a:off x="8763000" y="6400800"/>
            <a:ext cx="381000" cy="457200"/>
          </a:xfrm>
          <a:prstGeom prst="actionButtonEnd">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52400"/>
            <a:ext cx="7467600" cy="1143000"/>
          </a:xfrm>
        </p:spPr>
        <p:txBody>
          <a:bodyPr/>
          <a:lstStyle/>
          <a:p>
            <a:pPr algn="ctr"/>
            <a:r>
              <a:rPr lang="id-ID" dirty="0" smtClean="0">
                <a:solidFill>
                  <a:srgbClr val="993366"/>
                </a:solidFill>
              </a:rPr>
              <a:t>LATIHAN</a:t>
            </a:r>
            <a:endParaRPr lang="id-ID" dirty="0">
              <a:solidFill>
                <a:srgbClr val="993366"/>
              </a:solidFill>
            </a:endParaRPr>
          </a:p>
        </p:txBody>
      </p:sp>
      <p:sp>
        <p:nvSpPr>
          <p:cNvPr id="3" name="Content Placeholder 2"/>
          <p:cNvSpPr>
            <a:spLocks noGrp="1"/>
          </p:cNvSpPr>
          <p:nvPr>
            <p:ph idx="1"/>
          </p:nvPr>
        </p:nvSpPr>
        <p:spPr>
          <a:xfrm>
            <a:off x="381000" y="1371600"/>
            <a:ext cx="4191000" cy="4525963"/>
          </a:xfrm>
        </p:spPr>
        <p:txBody>
          <a:bodyPr>
            <a:normAutofit/>
          </a:bodyPr>
          <a:lstStyle/>
          <a:p>
            <a:pPr>
              <a:lnSpc>
                <a:spcPct val="150000"/>
              </a:lnSpc>
              <a:buNone/>
            </a:pPr>
            <a:endParaRPr lang="id-ID" sz="2000" dirty="0" smtClean="0">
              <a:solidFill>
                <a:schemeClr val="accent4">
                  <a:lumMod val="50000"/>
                </a:schemeClr>
              </a:solidFill>
              <a:latin typeface="Times New Roman" pitchFamily="18" charset="0"/>
              <a:cs typeface="Times New Roman" pitchFamily="18" charset="0"/>
              <a:sym typeface="Wingdings" pitchFamily="2" charset="2"/>
            </a:endParaRPr>
          </a:p>
          <a:p>
            <a:pPr>
              <a:lnSpc>
                <a:spcPct val="150000"/>
              </a:lnSpc>
              <a:buNone/>
            </a:pPr>
            <a:endParaRPr lang="id-ID" sz="2000" dirty="0">
              <a:latin typeface="Times New Roman" pitchFamily="18" charset="0"/>
              <a:cs typeface="Times New Roman" pitchFamily="18" charset="0"/>
            </a:endParaRPr>
          </a:p>
        </p:txBody>
      </p:sp>
      <p:sp>
        <p:nvSpPr>
          <p:cNvPr id="18" name="Action Button: Home 17">
            <a:hlinkClick r:id="rId6"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1" name="TextBox 30"/>
          <p:cNvSpPr txBox="1"/>
          <p:nvPr/>
        </p:nvSpPr>
        <p:spPr>
          <a:xfrm>
            <a:off x="304800" y="1447800"/>
            <a:ext cx="4267200" cy="5078313"/>
          </a:xfrm>
          <a:prstGeom prst="rect">
            <a:avLst/>
          </a:prstGeom>
          <a:noFill/>
        </p:spPr>
        <p:txBody>
          <a:bodyPr wrap="square" rtlCol="0">
            <a:spAutoFit/>
          </a:bodyPr>
          <a:lstStyle/>
          <a:p>
            <a:pPr lvl="0">
              <a:lnSpc>
                <a:spcPct val="150000"/>
              </a:lnSpc>
            </a:pPr>
            <a:r>
              <a:rPr lang="id-ID" dirty="0" smtClean="0">
                <a:solidFill>
                  <a:schemeClr val="bg1"/>
                </a:solidFill>
              </a:rPr>
              <a:t>5. Diketahui matriks P =                 dan Q =            . Jika P</a:t>
            </a:r>
            <a:r>
              <a:rPr lang="id-ID" baseline="30000" dirty="0" smtClean="0">
                <a:solidFill>
                  <a:schemeClr val="bg1"/>
                </a:solidFill>
              </a:rPr>
              <a:t>-1</a:t>
            </a:r>
            <a:r>
              <a:rPr lang="id-ID" dirty="0" smtClean="0">
                <a:solidFill>
                  <a:schemeClr val="bg1"/>
                </a:solidFill>
              </a:rPr>
              <a:t> adalah invers matriks P dan Q</a:t>
            </a:r>
            <a:r>
              <a:rPr lang="id-ID" baseline="30000" dirty="0" smtClean="0">
                <a:solidFill>
                  <a:schemeClr val="bg1"/>
                </a:solidFill>
              </a:rPr>
              <a:t>-1</a:t>
            </a:r>
            <a:r>
              <a:rPr lang="id-ID" dirty="0" smtClean="0">
                <a:solidFill>
                  <a:schemeClr val="bg1"/>
                </a:solidFill>
              </a:rPr>
              <a:t> adalah invers matriks Q, maka determinan matriks Q</a:t>
            </a:r>
            <a:r>
              <a:rPr lang="id-ID" baseline="30000" dirty="0" smtClean="0">
                <a:solidFill>
                  <a:schemeClr val="bg1"/>
                </a:solidFill>
              </a:rPr>
              <a:t>-1</a:t>
            </a:r>
            <a:r>
              <a:rPr lang="id-ID" dirty="0" smtClean="0">
                <a:solidFill>
                  <a:schemeClr val="bg1"/>
                </a:solidFill>
              </a:rPr>
              <a:t> P</a:t>
            </a:r>
            <a:r>
              <a:rPr lang="id-ID" baseline="30000" dirty="0" smtClean="0">
                <a:solidFill>
                  <a:schemeClr val="bg1"/>
                </a:solidFill>
              </a:rPr>
              <a:t>-1</a:t>
            </a:r>
            <a:r>
              <a:rPr lang="id-ID" dirty="0" smtClean="0">
                <a:solidFill>
                  <a:schemeClr val="bg1"/>
                </a:solidFill>
              </a:rPr>
              <a:t> adalah . . .</a:t>
            </a:r>
          </a:p>
          <a:p>
            <a:pPr marL="342900" lvl="0" indent="-342900">
              <a:lnSpc>
                <a:spcPct val="150000"/>
              </a:lnSpc>
              <a:buFont typeface="+mj-lt"/>
              <a:buAutoNum type="alphaLcPeriod"/>
            </a:pPr>
            <a:r>
              <a:rPr lang="id-ID" dirty="0" smtClean="0">
                <a:solidFill>
                  <a:schemeClr val="bg1"/>
                </a:solidFill>
              </a:rPr>
              <a:t>209</a:t>
            </a:r>
          </a:p>
          <a:p>
            <a:pPr marL="342900" lvl="0" indent="-342900">
              <a:lnSpc>
                <a:spcPct val="150000"/>
              </a:lnSpc>
              <a:buFont typeface="+mj-lt"/>
              <a:buAutoNum type="alphaLcPeriod"/>
            </a:pPr>
            <a:r>
              <a:rPr lang="id-ID" dirty="0" smtClean="0">
                <a:solidFill>
                  <a:schemeClr val="bg1"/>
                </a:solidFill>
              </a:rPr>
              <a:t>10</a:t>
            </a:r>
          </a:p>
          <a:p>
            <a:pPr marL="342900" lvl="0" indent="-342900">
              <a:lnSpc>
                <a:spcPct val="150000"/>
              </a:lnSpc>
              <a:buFont typeface="+mj-lt"/>
              <a:buAutoNum type="alphaLcPeriod"/>
            </a:pPr>
            <a:r>
              <a:rPr lang="id-ID" dirty="0" smtClean="0">
                <a:solidFill>
                  <a:schemeClr val="bg1"/>
                </a:solidFill>
              </a:rPr>
              <a:t>1</a:t>
            </a:r>
          </a:p>
          <a:p>
            <a:pPr marL="342900" lvl="0" indent="-342900">
              <a:lnSpc>
                <a:spcPct val="150000"/>
              </a:lnSpc>
              <a:buFont typeface="+mj-lt"/>
              <a:buAutoNum type="alphaLcPeriod"/>
            </a:pPr>
            <a:r>
              <a:rPr lang="id-ID" dirty="0" smtClean="0">
                <a:solidFill>
                  <a:schemeClr val="bg1"/>
                </a:solidFill>
              </a:rPr>
              <a:t>-1</a:t>
            </a:r>
          </a:p>
          <a:p>
            <a:pPr marL="342900" lvl="0" indent="-342900">
              <a:lnSpc>
                <a:spcPct val="150000"/>
              </a:lnSpc>
              <a:buFont typeface="+mj-lt"/>
              <a:buAutoNum type="alphaLcPeriod"/>
            </a:pPr>
            <a:r>
              <a:rPr lang="id-ID" dirty="0" smtClean="0">
                <a:solidFill>
                  <a:schemeClr val="bg1"/>
                </a:solidFill>
              </a:rPr>
              <a:t>-209</a:t>
            </a:r>
          </a:p>
          <a:p>
            <a:pPr marL="342900" lvl="0" indent="-342900">
              <a:lnSpc>
                <a:spcPct val="150000"/>
              </a:lnSpc>
              <a:buFont typeface="+mj-lt"/>
              <a:buAutoNum type="alphaLcPeriod"/>
            </a:pPr>
            <a:endParaRPr lang="id-ID" dirty="0" smtClean="0">
              <a:solidFill>
                <a:schemeClr val="bg1"/>
              </a:solidFill>
            </a:endParaRPr>
          </a:p>
          <a:p>
            <a:pPr marL="342900" lvl="0" indent="-342900">
              <a:lnSpc>
                <a:spcPct val="150000"/>
              </a:lnSpc>
            </a:pPr>
            <a:endParaRPr lang="id-ID" dirty="0">
              <a:solidFill>
                <a:schemeClr val="bg1"/>
              </a:solidFill>
            </a:endParaRPr>
          </a:p>
        </p:txBody>
      </p:sp>
      <p:sp>
        <p:nvSpPr>
          <p:cNvPr id="32" name="TextBox 31"/>
          <p:cNvSpPr txBox="1"/>
          <p:nvPr/>
        </p:nvSpPr>
        <p:spPr>
          <a:xfrm>
            <a:off x="4495800" y="1447800"/>
            <a:ext cx="4267200" cy="4247317"/>
          </a:xfrm>
          <a:prstGeom prst="rect">
            <a:avLst/>
          </a:prstGeom>
          <a:noFill/>
        </p:spPr>
        <p:txBody>
          <a:bodyPr wrap="square" rtlCol="0">
            <a:spAutoFit/>
          </a:bodyPr>
          <a:lstStyle/>
          <a:p>
            <a:pPr lvl="0">
              <a:lnSpc>
                <a:spcPct val="150000"/>
              </a:lnSpc>
            </a:pPr>
            <a:r>
              <a:rPr lang="id-ID" dirty="0" smtClean="0">
                <a:solidFill>
                  <a:schemeClr val="bg1"/>
                </a:solidFill>
              </a:rPr>
              <a:t>6. Diketahui persamaan matriks A = 2B</a:t>
            </a:r>
            <a:r>
              <a:rPr lang="id-ID" baseline="30000" dirty="0" smtClean="0">
                <a:solidFill>
                  <a:schemeClr val="bg1"/>
                </a:solidFill>
              </a:rPr>
              <a:t>T</a:t>
            </a:r>
            <a:r>
              <a:rPr lang="id-ID" dirty="0" smtClean="0">
                <a:solidFill>
                  <a:schemeClr val="bg1"/>
                </a:solidFill>
              </a:rPr>
              <a:t> (B</a:t>
            </a:r>
            <a:r>
              <a:rPr lang="id-ID" baseline="30000" dirty="0" smtClean="0">
                <a:solidFill>
                  <a:schemeClr val="bg1"/>
                </a:solidFill>
              </a:rPr>
              <a:t>T</a:t>
            </a:r>
            <a:r>
              <a:rPr lang="id-ID" dirty="0" smtClean="0">
                <a:solidFill>
                  <a:schemeClr val="bg1"/>
                </a:solidFill>
              </a:rPr>
              <a:t> adalah transfose matriks B) dengan A =              dan B =                                , nilai a + b + c = . . .</a:t>
            </a:r>
          </a:p>
          <a:p>
            <a:pPr marL="342900" lvl="0" indent="-342900">
              <a:lnSpc>
                <a:spcPct val="150000"/>
              </a:lnSpc>
              <a:buFont typeface="+mj-lt"/>
              <a:buAutoNum type="alphaLcPeriod"/>
            </a:pPr>
            <a:r>
              <a:rPr lang="id-ID" dirty="0" smtClean="0">
                <a:solidFill>
                  <a:schemeClr val="bg1"/>
                </a:solidFill>
              </a:rPr>
              <a:t>6</a:t>
            </a:r>
          </a:p>
          <a:p>
            <a:pPr marL="342900" lvl="0" indent="-342900">
              <a:lnSpc>
                <a:spcPct val="150000"/>
              </a:lnSpc>
              <a:buFont typeface="+mj-lt"/>
              <a:buAutoNum type="alphaLcPeriod"/>
            </a:pPr>
            <a:r>
              <a:rPr lang="id-ID" dirty="0" smtClean="0">
                <a:solidFill>
                  <a:schemeClr val="bg1"/>
                </a:solidFill>
              </a:rPr>
              <a:t>10</a:t>
            </a:r>
          </a:p>
          <a:p>
            <a:pPr marL="342900" lvl="0" indent="-342900">
              <a:lnSpc>
                <a:spcPct val="150000"/>
              </a:lnSpc>
              <a:buFont typeface="+mj-lt"/>
              <a:buAutoNum type="alphaLcPeriod"/>
            </a:pPr>
            <a:r>
              <a:rPr lang="id-ID" dirty="0" smtClean="0">
                <a:solidFill>
                  <a:schemeClr val="bg1"/>
                </a:solidFill>
              </a:rPr>
              <a:t>13</a:t>
            </a:r>
          </a:p>
          <a:p>
            <a:pPr marL="342900" lvl="0" indent="-342900">
              <a:lnSpc>
                <a:spcPct val="150000"/>
              </a:lnSpc>
              <a:buFont typeface="+mj-lt"/>
              <a:buAutoNum type="alphaLcPeriod"/>
            </a:pPr>
            <a:r>
              <a:rPr lang="id-ID" dirty="0" smtClean="0">
                <a:solidFill>
                  <a:schemeClr val="bg1"/>
                </a:solidFill>
              </a:rPr>
              <a:t>15</a:t>
            </a:r>
          </a:p>
          <a:p>
            <a:pPr marL="342900" lvl="0" indent="-342900">
              <a:lnSpc>
                <a:spcPct val="150000"/>
              </a:lnSpc>
              <a:buFont typeface="+mj-lt"/>
              <a:buAutoNum type="alphaLcPeriod"/>
            </a:pPr>
            <a:r>
              <a:rPr lang="id-ID" dirty="0" smtClean="0">
                <a:solidFill>
                  <a:schemeClr val="bg1"/>
                </a:solidFill>
              </a:rPr>
              <a:t>16</a:t>
            </a:r>
          </a:p>
          <a:p>
            <a:pPr lvl="0">
              <a:lnSpc>
                <a:spcPct val="150000"/>
              </a:lnSpc>
            </a:pPr>
            <a:endParaRPr lang="id-ID" dirty="0">
              <a:solidFill>
                <a:schemeClr val="bg1"/>
              </a:solidFill>
            </a:endParaRPr>
          </a:p>
        </p:txBody>
      </p:sp>
      <p:sp>
        <p:nvSpPr>
          <p:cNvPr id="327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277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277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33793"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895600" y="1447800"/>
            <a:ext cx="750094" cy="533400"/>
          </a:xfrm>
          <a:prstGeom prst="rect">
            <a:avLst/>
          </a:prstGeom>
          <a:noFill/>
        </p:spPr>
      </p:pic>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33795"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804862" y="1905000"/>
            <a:ext cx="642938" cy="457200"/>
          </a:xfrm>
          <a:prstGeom prst="rect">
            <a:avLst/>
          </a:prstGeom>
          <a:noFill/>
        </p:spPr>
      </p:pic>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33797" name="Picture 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953000" y="2362200"/>
            <a:ext cx="762000" cy="457200"/>
          </a:xfrm>
          <a:prstGeom prst="rect">
            <a:avLst/>
          </a:prstGeom>
          <a:noFill/>
        </p:spPr>
      </p:pic>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33799" name="Picture 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6629400" y="2362201"/>
            <a:ext cx="1828800" cy="502920"/>
          </a:xfrm>
          <a:prstGeom prst="rect">
            <a:avLst/>
          </a:prstGeom>
          <a:noFill/>
        </p:spPr>
      </p:pic>
      <p:sp>
        <p:nvSpPr>
          <p:cNvPr id="36" name="Rounded Rectangle 35">
            <a:hlinkClick r:id="rId6"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37" name="Rounded Rectangle 36">
            <a:hlinkClick r:id="rId11"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38" name="Rounded Rectangle 37">
            <a:hlinkClick r:id="rId12"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39" name="Rounded Rectangle 38">
            <a:hlinkClick r:id="rId13"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40" name="Rounded Rectangle 39">
            <a:hlinkClick r:id="rId14"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ROSA ROSDIANITA\semester 3\prokom 1\SUMBER, catamsia\buletin\Religious_wallpapers_289.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 name="Action Button: Beginning 8">
            <a:hlinkClick r:id="rId4" action="ppaction://hlinksldjump" highlightClick="1"/>
          </p:cNvPr>
          <p:cNvSpPr/>
          <p:nvPr/>
        </p:nvSpPr>
        <p:spPr>
          <a:xfrm>
            <a:off x="7924800" y="6400800"/>
            <a:ext cx="381000" cy="457200"/>
          </a:xfrm>
          <a:prstGeom prst="actionButtonBeginning">
            <a:avLst/>
          </a:prstGeom>
          <a:no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End 9">
            <a:hlinkClick r:id="rId5" action="ppaction://hlinksldjump" highlightClick="1"/>
          </p:cNvPr>
          <p:cNvSpPr/>
          <p:nvPr/>
        </p:nvSpPr>
        <p:spPr>
          <a:xfrm>
            <a:off x="8763000" y="6400800"/>
            <a:ext cx="381000" cy="457200"/>
          </a:xfrm>
          <a:prstGeom prst="actionButtonEnd">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52400"/>
            <a:ext cx="7467600" cy="1143000"/>
          </a:xfrm>
        </p:spPr>
        <p:txBody>
          <a:bodyPr/>
          <a:lstStyle/>
          <a:p>
            <a:pPr algn="ctr"/>
            <a:r>
              <a:rPr lang="id-ID" dirty="0" smtClean="0">
                <a:solidFill>
                  <a:srgbClr val="993366"/>
                </a:solidFill>
              </a:rPr>
              <a:t>LATIHAN</a:t>
            </a:r>
            <a:endParaRPr lang="id-ID" dirty="0">
              <a:solidFill>
                <a:srgbClr val="993366"/>
              </a:solidFill>
            </a:endParaRPr>
          </a:p>
        </p:txBody>
      </p:sp>
      <p:sp>
        <p:nvSpPr>
          <p:cNvPr id="3" name="Content Placeholder 2"/>
          <p:cNvSpPr>
            <a:spLocks noGrp="1"/>
          </p:cNvSpPr>
          <p:nvPr>
            <p:ph idx="1"/>
          </p:nvPr>
        </p:nvSpPr>
        <p:spPr>
          <a:xfrm>
            <a:off x="381000" y="1371600"/>
            <a:ext cx="4191000" cy="4525963"/>
          </a:xfrm>
        </p:spPr>
        <p:txBody>
          <a:bodyPr>
            <a:normAutofit/>
          </a:bodyPr>
          <a:lstStyle/>
          <a:p>
            <a:pPr>
              <a:lnSpc>
                <a:spcPct val="150000"/>
              </a:lnSpc>
              <a:buNone/>
            </a:pPr>
            <a:endParaRPr lang="id-ID" sz="2000" dirty="0" smtClean="0">
              <a:solidFill>
                <a:schemeClr val="accent4">
                  <a:lumMod val="50000"/>
                </a:schemeClr>
              </a:solidFill>
              <a:latin typeface="Times New Roman" pitchFamily="18" charset="0"/>
              <a:cs typeface="Times New Roman" pitchFamily="18" charset="0"/>
              <a:sym typeface="Wingdings" pitchFamily="2" charset="2"/>
            </a:endParaRPr>
          </a:p>
          <a:p>
            <a:pPr>
              <a:lnSpc>
                <a:spcPct val="150000"/>
              </a:lnSpc>
              <a:buNone/>
            </a:pPr>
            <a:endParaRPr lang="id-ID" sz="2000" dirty="0">
              <a:latin typeface="Times New Roman" pitchFamily="18" charset="0"/>
              <a:cs typeface="Times New Roman" pitchFamily="18" charset="0"/>
            </a:endParaRPr>
          </a:p>
        </p:txBody>
      </p:sp>
      <p:sp>
        <p:nvSpPr>
          <p:cNvPr id="18" name="Action Button: Home 17">
            <a:hlinkClick r:id="rId6"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1" name="TextBox 30"/>
          <p:cNvSpPr txBox="1"/>
          <p:nvPr/>
        </p:nvSpPr>
        <p:spPr>
          <a:xfrm>
            <a:off x="304800" y="1447800"/>
            <a:ext cx="4267200" cy="4247317"/>
          </a:xfrm>
          <a:prstGeom prst="rect">
            <a:avLst/>
          </a:prstGeom>
          <a:noFill/>
        </p:spPr>
        <p:txBody>
          <a:bodyPr wrap="square" rtlCol="0">
            <a:spAutoFit/>
          </a:bodyPr>
          <a:lstStyle/>
          <a:p>
            <a:pPr lvl="0">
              <a:lnSpc>
                <a:spcPct val="150000"/>
              </a:lnSpc>
            </a:pPr>
            <a:r>
              <a:rPr lang="id-ID" dirty="0" smtClean="0">
                <a:solidFill>
                  <a:schemeClr val="bg1"/>
                </a:solidFill>
              </a:rPr>
              <a:t>7. Diketahui matriks A=                         B =                     , dan A</a:t>
            </a:r>
            <a:r>
              <a:rPr lang="id-ID" baseline="30000" dirty="0" smtClean="0">
                <a:solidFill>
                  <a:schemeClr val="bg1"/>
                </a:solidFill>
              </a:rPr>
              <a:t>T</a:t>
            </a:r>
            <a:r>
              <a:rPr lang="id-ID" dirty="0" smtClean="0">
                <a:solidFill>
                  <a:schemeClr val="bg1"/>
                </a:solidFill>
              </a:rPr>
              <a:t> = B dengan A</a:t>
            </a:r>
            <a:r>
              <a:rPr lang="id-ID" baseline="30000" dirty="0" smtClean="0">
                <a:solidFill>
                  <a:schemeClr val="bg1"/>
                </a:solidFill>
              </a:rPr>
              <a:t>T</a:t>
            </a:r>
            <a:r>
              <a:rPr lang="id-ID" dirty="0" smtClean="0">
                <a:solidFill>
                  <a:schemeClr val="bg1"/>
                </a:solidFill>
              </a:rPr>
              <a:t>  menyatakan transpose dari A. Nilai x + 2 adalah . . .</a:t>
            </a:r>
          </a:p>
          <a:p>
            <a:pPr marL="342900" lvl="0" indent="-342900">
              <a:lnSpc>
                <a:spcPct val="150000"/>
              </a:lnSpc>
              <a:buFont typeface="+mj-lt"/>
              <a:buAutoNum type="alphaLcPeriod"/>
            </a:pPr>
            <a:r>
              <a:rPr lang="id-ID" dirty="0" smtClean="0">
                <a:solidFill>
                  <a:schemeClr val="bg1"/>
                </a:solidFill>
              </a:rPr>
              <a:t>-2</a:t>
            </a:r>
          </a:p>
          <a:p>
            <a:pPr marL="342900" lvl="0" indent="-342900">
              <a:lnSpc>
                <a:spcPct val="150000"/>
              </a:lnSpc>
              <a:buFont typeface="+mj-lt"/>
              <a:buAutoNum type="alphaLcPeriod"/>
            </a:pPr>
            <a:r>
              <a:rPr lang="id-ID" dirty="0" smtClean="0">
                <a:solidFill>
                  <a:schemeClr val="bg1"/>
                </a:solidFill>
              </a:rPr>
              <a:t>-1</a:t>
            </a:r>
          </a:p>
          <a:p>
            <a:pPr marL="342900" lvl="0" indent="-342900">
              <a:lnSpc>
                <a:spcPct val="150000"/>
              </a:lnSpc>
              <a:buFont typeface="+mj-lt"/>
              <a:buAutoNum type="alphaLcPeriod"/>
            </a:pPr>
            <a:r>
              <a:rPr lang="id-ID" dirty="0" smtClean="0">
                <a:solidFill>
                  <a:schemeClr val="bg1"/>
                </a:solidFill>
              </a:rPr>
              <a:t>0</a:t>
            </a:r>
          </a:p>
          <a:p>
            <a:pPr marL="342900" lvl="0" indent="-342900">
              <a:lnSpc>
                <a:spcPct val="150000"/>
              </a:lnSpc>
              <a:buFont typeface="+mj-lt"/>
              <a:buAutoNum type="alphaLcPeriod"/>
            </a:pPr>
            <a:r>
              <a:rPr lang="id-ID" dirty="0" smtClean="0">
                <a:solidFill>
                  <a:schemeClr val="bg1"/>
                </a:solidFill>
              </a:rPr>
              <a:t>1</a:t>
            </a:r>
          </a:p>
          <a:p>
            <a:pPr marL="342900" lvl="0" indent="-342900">
              <a:lnSpc>
                <a:spcPct val="150000"/>
              </a:lnSpc>
              <a:buFont typeface="+mj-lt"/>
              <a:buAutoNum type="alphaLcPeriod"/>
            </a:pPr>
            <a:r>
              <a:rPr lang="id-ID" dirty="0" smtClean="0">
                <a:solidFill>
                  <a:schemeClr val="bg1"/>
                </a:solidFill>
              </a:rPr>
              <a:t>2</a:t>
            </a:r>
          </a:p>
          <a:p>
            <a:pPr marL="342900" lvl="0" indent="-342900">
              <a:lnSpc>
                <a:spcPct val="150000"/>
              </a:lnSpc>
            </a:pPr>
            <a:endParaRPr lang="id-ID" dirty="0">
              <a:solidFill>
                <a:schemeClr val="bg1"/>
              </a:solidFill>
            </a:endParaRPr>
          </a:p>
        </p:txBody>
      </p:sp>
      <p:sp>
        <p:nvSpPr>
          <p:cNvPr id="32" name="TextBox 31"/>
          <p:cNvSpPr txBox="1"/>
          <p:nvPr/>
        </p:nvSpPr>
        <p:spPr>
          <a:xfrm>
            <a:off x="4495800" y="1440388"/>
            <a:ext cx="4267200" cy="5493812"/>
          </a:xfrm>
          <a:prstGeom prst="rect">
            <a:avLst/>
          </a:prstGeom>
          <a:noFill/>
        </p:spPr>
        <p:txBody>
          <a:bodyPr wrap="square" rtlCol="0">
            <a:spAutoFit/>
          </a:bodyPr>
          <a:lstStyle/>
          <a:p>
            <a:pPr lvl="0">
              <a:lnSpc>
                <a:spcPct val="150000"/>
              </a:lnSpc>
            </a:pPr>
            <a:r>
              <a:rPr lang="id-ID" dirty="0" smtClean="0">
                <a:solidFill>
                  <a:schemeClr val="bg1"/>
                </a:solidFill>
              </a:rPr>
              <a:t>8. Diketahui matriks A =                dan   B =           jika A</a:t>
            </a:r>
            <a:r>
              <a:rPr lang="id-ID" baseline="30000" dirty="0" smtClean="0">
                <a:solidFill>
                  <a:schemeClr val="bg1"/>
                </a:solidFill>
              </a:rPr>
              <a:t>T </a:t>
            </a:r>
            <a:r>
              <a:rPr lang="id-ID" dirty="0" smtClean="0">
                <a:solidFill>
                  <a:schemeClr val="bg1"/>
                </a:solidFill>
              </a:rPr>
              <a:t>= B</a:t>
            </a:r>
            <a:r>
              <a:rPr lang="id-ID" baseline="30000" dirty="0" smtClean="0">
                <a:solidFill>
                  <a:schemeClr val="bg1"/>
                </a:solidFill>
              </a:rPr>
              <a:t>-1</a:t>
            </a:r>
            <a:r>
              <a:rPr lang="id-ID" dirty="0" smtClean="0">
                <a:solidFill>
                  <a:schemeClr val="bg1"/>
                </a:solidFill>
              </a:rPr>
              <a:t> dengan A</a:t>
            </a:r>
            <a:r>
              <a:rPr lang="id-ID" baseline="30000" dirty="0" smtClean="0">
                <a:solidFill>
                  <a:schemeClr val="bg1"/>
                </a:solidFill>
              </a:rPr>
              <a:t>T </a:t>
            </a:r>
            <a:r>
              <a:rPr lang="id-ID" dirty="0" smtClean="0">
                <a:solidFill>
                  <a:schemeClr val="bg1"/>
                </a:solidFill>
              </a:rPr>
              <a:t> = transpose matriks A, maka nilai 2x adalah . . .</a:t>
            </a:r>
          </a:p>
          <a:p>
            <a:pPr marL="342900" lvl="0" indent="-342900">
              <a:lnSpc>
                <a:spcPct val="150000"/>
              </a:lnSpc>
              <a:buFont typeface="+mj-lt"/>
              <a:buAutoNum type="alphaLcPeriod"/>
            </a:pPr>
            <a:r>
              <a:rPr lang="id-ID" dirty="0" smtClean="0">
                <a:solidFill>
                  <a:schemeClr val="bg1"/>
                </a:solidFill>
              </a:rPr>
              <a:t>-8</a:t>
            </a:r>
          </a:p>
          <a:p>
            <a:pPr marL="342900" lvl="0" indent="-342900">
              <a:lnSpc>
                <a:spcPct val="150000"/>
              </a:lnSpc>
              <a:buFont typeface="+mj-lt"/>
              <a:buAutoNum type="alphaLcPeriod"/>
            </a:pPr>
            <a:r>
              <a:rPr lang="id-ID" dirty="0" smtClean="0">
                <a:solidFill>
                  <a:schemeClr val="bg1"/>
                </a:solidFill>
              </a:rPr>
              <a:t>-4</a:t>
            </a:r>
          </a:p>
          <a:p>
            <a:pPr marL="342900" lvl="0" indent="-342900">
              <a:lnSpc>
                <a:spcPct val="150000"/>
              </a:lnSpc>
              <a:buFont typeface="+mj-lt"/>
              <a:buAutoNum type="alphaLcPeriod"/>
            </a:pPr>
            <a:r>
              <a:rPr lang="id-ID" dirty="0" smtClean="0">
                <a:solidFill>
                  <a:schemeClr val="bg1"/>
                </a:solidFill>
              </a:rPr>
              <a:t>8</a:t>
            </a:r>
          </a:p>
          <a:p>
            <a:pPr marL="342900" lvl="0" indent="-342900">
              <a:lnSpc>
                <a:spcPct val="150000"/>
              </a:lnSpc>
              <a:buFont typeface="+mj-lt"/>
              <a:buAutoNum type="alphaLcPeriod"/>
            </a:pPr>
            <a:r>
              <a:rPr lang="id-ID" dirty="0" smtClean="0">
                <a:solidFill>
                  <a:schemeClr val="bg1"/>
                </a:solidFill>
              </a:rPr>
              <a:t>4</a:t>
            </a:r>
          </a:p>
          <a:p>
            <a:pPr marL="342900" lvl="0" indent="-342900">
              <a:lnSpc>
                <a:spcPct val="150000"/>
              </a:lnSpc>
              <a:buFont typeface="+mj-lt"/>
              <a:buAutoNum type="alphaLcPeriod"/>
            </a:pPr>
            <a:r>
              <a:rPr lang="id-ID" dirty="0" smtClean="0">
                <a:solidFill>
                  <a:schemeClr val="bg1"/>
                </a:solidFill>
              </a:rPr>
              <a:t>   .</a:t>
            </a:r>
          </a:p>
          <a:p>
            <a:pPr marL="342900" lvl="0" indent="-342900">
              <a:lnSpc>
                <a:spcPct val="150000"/>
              </a:lnSpc>
              <a:buFont typeface="+mj-lt"/>
              <a:buAutoNum type="alphaLcPeriod"/>
            </a:pPr>
            <a:endParaRPr lang="id-ID" dirty="0" smtClean="0">
              <a:solidFill>
                <a:schemeClr val="bg1"/>
              </a:solidFill>
            </a:endParaRPr>
          </a:p>
          <a:p>
            <a:pPr lvl="0">
              <a:lnSpc>
                <a:spcPct val="150000"/>
              </a:lnSpc>
            </a:pPr>
            <a:endParaRPr lang="id-ID" dirty="0" smtClean="0">
              <a:solidFill>
                <a:schemeClr val="bg1"/>
              </a:solidFill>
            </a:endParaRPr>
          </a:p>
          <a:p>
            <a:pPr lvl="0">
              <a:lnSpc>
                <a:spcPct val="150000"/>
              </a:lnSpc>
            </a:pPr>
            <a:endParaRPr lang="id-ID" dirty="0" smtClean="0">
              <a:solidFill>
                <a:schemeClr val="bg1"/>
              </a:solidFill>
            </a:endParaRPr>
          </a:p>
          <a:p>
            <a:pPr lvl="0">
              <a:lnSpc>
                <a:spcPct val="150000"/>
              </a:lnSpc>
            </a:pPr>
            <a:endParaRPr lang="id-ID" dirty="0">
              <a:solidFill>
                <a:schemeClr val="bg1"/>
              </a:solidFill>
            </a:endParaRPr>
          </a:p>
        </p:txBody>
      </p:sp>
      <p:sp>
        <p:nvSpPr>
          <p:cNvPr id="327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277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277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34817"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819400" y="1527142"/>
            <a:ext cx="1295400" cy="454058"/>
          </a:xfrm>
          <a:prstGeom prst="rect">
            <a:avLst/>
          </a:prstGeom>
          <a:noFill/>
        </p:spPr>
      </p:pic>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34819"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62000" y="1981200"/>
            <a:ext cx="1257300" cy="419100"/>
          </a:xfrm>
          <a:prstGeom prst="rect">
            <a:avLst/>
          </a:prstGeom>
          <a:noFill/>
        </p:spPr>
      </p:pic>
      <p:sp>
        <p:nvSpPr>
          <p:cNvPr id="348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34821" name="Picture 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910667" y="4800600"/>
            <a:ext cx="118533" cy="533400"/>
          </a:xfrm>
          <a:prstGeom prst="rect">
            <a:avLst/>
          </a:prstGeom>
          <a:noFill/>
        </p:spPr>
      </p:pic>
      <p:sp>
        <p:nvSpPr>
          <p:cNvPr id="348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34823" name="Picture 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7010400" y="1478666"/>
            <a:ext cx="914400" cy="578734"/>
          </a:xfrm>
          <a:prstGeom prst="rect">
            <a:avLst/>
          </a:prstGeom>
          <a:noFill/>
        </p:spPr>
      </p:pic>
      <p:sp>
        <p:nvSpPr>
          <p:cNvPr id="348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34825"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953000" y="1928707"/>
            <a:ext cx="609600" cy="433493"/>
          </a:xfrm>
          <a:prstGeom prst="rect">
            <a:avLst/>
          </a:prstGeom>
          <a:noFill/>
        </p:spPr>
      </p:pic>
      <p:sp>
        <p:nvSpPr>
          <p:cNvPr id="43" name="Rounded Rectangle 42">
            <a:hlinkClick r:id="rId6"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44" name="Rounded Rectangle 43">
            <a:hlinkClick r:id="rId12"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45" name="Rounded Rectangle 44">
            <a:hlinkClick r:id="rId13"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46" name="Rounded Rectangle 45">
            <a:hlinkClick r:id="rId14"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47" name="Rounded Rectangle 46">
            <a:hlinkClick r:id="rId15"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4" name="Picture 2" descr="E:\ROSA ROSDIANITA\semester 3\prokom 1\SUMBER, catamsia\buletin\Religious_wallpapers_289.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685800" y="1066800"/>
            <a:ext cx="8229600" cy="4525963"/>
          </a:xfrm>
          <a:solidFill>
            <a:schemeClr val="accent5"/>
          </a:solidFill>
        </p:spPr>
        <p:txBody>
          <a:bodyPr>
            <a:normAutofit fontScale="77500" lnSpcReduction="20000"/>
          </a:bodyPr>
          <a:lstStyle/>
          <a:p>
            <a:pPr lvl="0"/>
            <a:r>
              <a:rPr lang="id-ID" b="1" dirty="0" smtClean="0">
                <a:solidFill>
                  <a:schemeClr val="bg1"/>
                </a:solidFill>
                <a:effectLst>
                  <a:glow rad="101600">
                    <a:schemeClr val="accent2">
                      <a:satMod val="175000"/>
                      <a:alpha val="40000"/>
                    </a:schemeClr>
                  </a:glow>
                </a:effectLst>
                <a:latin typeface="Vijaya" pitchFamily="34" charset="0"/>
                <a:cs typeface="Vijaya" pitchFamily="34" charset="0"/>
              </a:rPr>
              <a:t>Pengertian, notasi, dan ordo suatu matriks.</a:t>
            </a:r>
            <a:endParaRPr lang="en-US" b="1" dirty="0" smtClean="0">
              <a:solidFill>
                <a:schemeClr val="bg1"/>
              </a:solidFill>
              <a:effectLst>
                <a:glow rad="101600">
                  <a:schemeClr val="accent2">
                    <a:satMod val="175000"/>
                    <a:alpha val="40000"/>
                  </a:schemeClr>
                </a:glow>
              </a:effectLst>
              <a:latin typeface="Vijaya" pitchFamily="34" charset="0"/>
              <a:cs typeface="Vijaya" pitchFamily="34" charset="0"/>
            </a:endParaRPr>
          </a:p>
          <a:p>
            <a:pPr lvl="0"/>
            <a:r>
              <a:rPr lang="id-ID" b="1" dirty="0" smtClean="0">
                <a:solidFill>
                  <a:schemeClr val="bg1"/>
                </a:solidFill>
                <a:effectLst>
                  <a:glow rad="101600">
                    <a:schemeClr val="accent2">
                      <a:satMod val="175000"/>
                      <a:alpha val="40000"/>
                    </a:schemeClr>
                  </a:glow>
                </a:effectLst>
                <a:latin typeface="Vijaya" pitchFamily="34" charset="0"/>
                <a:cs typeface="Vijaya" pitchFamily="34" charset="0"/>
              </a:rPr>
              <a:t>Matriks persegi.</a:t>
            </a:r>
            <a:endParaRPr lang="en-US" b="1" dirty="0" smtClean="0">
              <a:solidFill>
                <a:schemeClr val="bg1"/>
              </a:solidFill>
              <a:effectLst>
                <a:glow rad="101600">
                  <a:schemeClr val="accent2">
                    <a:satMod val="175000"/>
                    <a:alpha val="40000"/>
                  </a:schemeClr>
                </a:glow>
              </a:effectLst>
              <a:latin typeface="Vijaya" pitchFamily="34" charset="0"/>
              <a:cs typeface="Vijaya" pitchFamily="34" charset="0"/>
            </a:endParaRPr>
          </a:p>
          <a:p>
            <a:pPr lvl="0"/>
            <a:r>
              <a:rPr lang="id-ID" b="1" dirty="0" smtClean="0">
                <a:solidFill>
                  <a:schemeClr val="bg1"/>
                </a:solidFill>
                <a:effectLst>
                  <a:glow rad="101600">
                    <a:schemeClr val="accent2">
                      <a:satMod val="175000"/>
                      <a:alpha val="40000"/>
                    </a:schemeClr>
                  </a:glow>
                </a:effectLst>
                <a:latin typeface="Vijaya" pitchFamily="34" charset="0"/>
                <a:cs typeface="Vijaya" pitchFamily="34" charset="0"/>
              </a:rPr>
              <a:t>Operasi aljabar pada matriks.</a:t>
            </a:r>
            <a:endParaRPr lang="en-US" b="1" dirty="0" smtClean="0">
              <a:solidFill>
                <a:schemeClr val="bg1"/>
              </a:solidFill>
              <a:effectLst>
                <a:glow rad="101600">
                  <a:schemeClr val="accent2">
                    <a:satMod val="175000"/>
                    <a:alpha val="40000"/>
                  </a:schemeClr>
                </a:glow>
              </a:effectLst>
              <a:latin typeface="Vijaya" pitchFamily="34" charset="0"/>
              <a:cs typeface="Vijaya" pitchFamily="34" charset="0"/>
            </a:endParaRPr>
          </a:p>
          <a:p>
            <a:pPr lvl="0"/>
            <a:r>
              <a:rPr lang="id-ID" b="1" dirty="0" smtClean="0">
                <a:solidFill>
                  <a:schemeClr val="bg1"/>
                </a:solidFill>
                <a:effectLst>
                  <a:glow rad="101600">
                    <a:schemeClr val="accent2">
                      <a:satMod val="175000"/>
                      <a:alpha val="40000"/>
                    </a:schemeClr>
                  </a:glow>
                </a:effectLst>
                <a:latin typeface="Vijaya" pitchFamily="34" charset="0"/>
                <a:cs typeface="Vijaya" pitchFamily="34" charset="0"/>
              </a:rPr>
              <a:t>Pengertian determinan matriks ordo 2 x 2.</a:t>
            </a:r>
            <a:endParaRPr lang="en-US" b="1" dirty="0" smtClean="0">
              <a:solidFill>
                <a:schemeClr val="bg1"/>
              </a:solidFill>
              <a:effectLst>
                <a:glow rad="101600">
                  <a:schemeClr val="accent2">
                    <a:satMod val="175000"/>
                    <a:alpha val="40000"/>
                  </a:schemeClr>
                </a:glow>
              </a:effectLst>
              <a:latin typeface="Vijaya" pitchFamily="34" charset="0"/>
              <a:cs typeface="Vijaya" pitchFamily="34" charset="0"/>
            </a:endParaRPr>
          </a:p>
          <a:p>
            <a:pPr lvl="0"/>
            <a:r>
              <a:rPr lang="id-ID" b="1" dirty="0" smtClean="0">
                <a:solidFill>
                  <a:schemeClr val="bg1"/>
                </a:solidFill>
                <a:effectLst>
                  <a:glow rad="101600">
                    <a:schemeClr val="accent2">
                      <a:satMod val="175000"/>
                      <a:alpha val="40000"/>
                    </a:schemeClr>
                  </a:glow>
                </a:effectLst>
                <a:latin typeface="Vijaya" pitchFamily="34" charset="0"/>
                <a:cs typeface="Vijaya" pitchFamily="34" charset="0"/>
              </a:rPr>
              <a:t>Rumus invers matriks ordo 2 x 2.</a:t>
            </a:r>
            <a:endParaRPr lang="en-US" b="1" dirty="0" smtClean="0">
              <a:solidFill>
                <a:schemeClr val="bg1"/>
              </a:solidFill>
              <a:effectLst>
                <a:glow rad="101600">
                  <a:schemeClr val="accent2">
                    <a:satMod val="175000"/>
                    <a:alpha val="40000"/>
                  </a:schemeClr>
                </a:glow>
              </a:effectLst>
              <a:latin typeface="Vijaya" pitchFamily="34" charset="0"/>
              <a:cs typeface="Vijaya" pitchFamily="34" charset="0"/>
            </a:endParaRPr>
          </a:p>
          <a:p>
            <a:pPr lvl="0"/>
            <a:r>
              <a:rPr lang="id-ID" b="1" dirty="0" smtClean="0">
                <a:solidFill>
                  <a:schemeClr val="bg1"/>
                </a:solidFill>
                <a:effectLst>
                  <a:glow rad="101600">
                    <a:schemeClr val="accent2">
                      <a:satMod val="175000"/>
                      <a:alpha val="40000"/>
                    </a:schemeClr>
                  </a:glow>
                </a:effectLst>
                <a:latin typeface="Vijaya" pitchFamily="34" charset="0"/>
                <a:cs typeface="Vijaya" pitchFamily="34" charset="0"/>
              </a:rPr>
              <a:t>Penyelesaian persamaan matriks.</a:t>
            </a:r>
            <a:endParaRPr lang="en-US" b="1" dirty="0" smtClean="0">
              <a:solidFill>
                <a:schemeClr val="bg1"/>
              </a:solidFill>
              <a:effectLst>
                <a:glow rad="101600">
                  <a:schemeClr val="accent2">
                    <a:satMod val="175000"/>
                    <a:alpha val="40000"/>
                  </a:schemeClr>
                </a:glow>
              </a:effectLst>
              <a:latin typeface="Vijaya" pitchFamily="34" charset="0"/>
              <a:cs typeface="Vijaya" pitchFamily="34" charset="0"/>
            </a:endParaRPr>
          </a:p>
          <a:p>
            <a:pPr lvl="0"/>
            <a:r>
              <a:rPr lang="id-ID" b="1" dirty="0" smtClean="0">
                <a:solidFill>
                  <a:schemeClr val="bg1"/>
                </a:solidFill>
                <a:effectLst>
                  <a:glow rad="101600">
                    <a:schemeClr val="accent2">
                      <a:satMod val="175000"/>
                      <a:alpha val="40000"/>
                    </a:schemeClr>
                  </a:glow>
                </a:effectLst>
                <a:latin typeface="Vijaya" pitchFamily="34" charset="0"/>
                <a:cs typeface="Vijaya" pitchFamily="34" charset="0"/>
              </a:rPr>
              <a:t>Aturan Cramer (Pengayaan).</a:t>
            </a:r>
            <a:endParaRPr lang="en-US" b="1" dirty="0" smtClean="0">
              <a:solidFill>
                <a:schemeClr val="bg1"/>
              </a:solidFill>
              <a:effectLst>
                <a:glow rad="101600">
                  <a:schemeClr val="accent2">
                    <a:satMod val="175000"/>
                    <a:alpha val="40000"/>
                  </a:schemeClr>
                </a:glow>
              </a:effectLst>
              <a:latin typeface="Vijaya" pitchFamily="34" charset="0"/>
              <a:cs typeface="Vijaya" pitchFamily="34" charset="0"/>
            </a:endParaRPr>
          </a:p>
          <a:p>
            <a:pPr lvl="0"/>
            <a:r>
              <a:rPr lang="id-ID" b="1" dirty="0" smtClean="0">
                <a:solidFill>
                  <a:schemeClr val="bg1"/>
                </a:solidFill>
                <a:effectLst>
                  <a:glow rad="101600">
                    <a:schemeClr val="accent2">
                      <a:satMod val="175000"/>
                      <a:alpha val="40000"/>
                    </a:schemeClr>
                  </a:glow>
                </a:effectLst>
                <a:latin typeface="Vijaya" pitchFamily="34" charset="0"/>
                <a:cs typeface="Vijaya" pitchFamily="34" charset="0"/>
              </a:rPr>
              <a:t>Menyelesaikan sistem persamaan linear dua variabel dengan menggunakan matriks.</a:t>
            </a:r>
            <a:endParaRPr lang="en-US" b="1" dirty="0" smtClean="0">
              <a:solidFill>
                <a:schemeClr val="bg1"/>
              </a:solidFill>
              <a:effectLst>
                <a:glow rad="101600">
                  <a:schemeClr val="accent2">
                    <a:satMod val="175000"/>
                    <a:alpha val="40000"/>
                  </a:schemeClr>
                </a:glow>
              </a:effectLst>
              <a:latin typeface="Vijaya" pitchFamily="34" charset="0"/>
              <a:cs typeface="Vijaya" pitchFamily="34" charset="0"/>
            </a:endParaRPr>
          </a:p>
          <a:p>
            <a:pPr lvl="0"/>
            <a:r>
              <a:rPr lang="id-ID" b="1" dirty="0" smtClean="0">
                <a:solidFill>
                  <a:schemeClr val="bg1"/>
                </a:solidFill>
                <a:effectLst>
                  <a:glow rad="101600">
                    <a:schemeClr val="accent2">
                      <a:satMod val="175000"/>
                      <a:alpha val="40000"/>
                    </a:schemeClr>
                  </a:glow>
                </a:effectLst>
                <a:latin typeface="Vijaya" pitchFamily="34" charset="0"/>
                <a:cs typeface="Vijaya" pitchFamily="34" charset="0"/>
              </a:rPr>
              <a:t>Invers matriks ordo 3 x 3 (Pengayaan).</a:t>
            </a:r>
            <a:endParaRPr lang="en-US" b="1" dirty="0" smtClean="0">
              <a:solidFill>
                <a:schemeClr val="bg1"/>
              </a:solidFill>
              <a:effectLst>
                <a:glow rad="101600">
                  <a:schemeClr val="accent2">
                    <a:satMod val="175000"/>
                    <a:alpha val="40000"/>
                  </a:schemeClr>
                </a:glow>
              </a:effectLst>
              <a:latin typeface="Vijaya" pitchFamily="34" charset="0"/>
              <a:cs typeface="Vijaya" pitchFamily="34" charset="0"/>
            </a:endParaRPr>
          </a:p>
          <a:p>
            <a:pPr lvl="0"/>
            <a:r>
              <a:rPr lang="id-ID" b="1" dirty="0" smtClean="0">
                <a:solidFill>
                  <a:schemeClr val="bg1"/>
                </a:solidFill>
                <a:effectLst>
                  <a:glow rad="101600">
                    <a:schemeClr val="accent2">
                      <a:satMod val="175000"/>
                      <a:alpha val="40000"/>
                    </a:schemeClr>
                  </a:glow>
                </a:effectLst>
                <a:latin typeface="Vijaya" pitchFamily="34" charset="0"/>
                <a:cs typeface="Vijaya" pitchFamily="34" charset="0"/>
              </a:rPr>
              <a:t>Menentukan determinan matriks ordo 3 x 3.</a:t>
            </a:r>
            <a:endParaRPr lang="en-US" b="1" dirty="0" smtClean="0">
              <a:solidFill>
                <a:schemeClr val="bg1"/>
              </a:solidFill>
              <a:effectLst>
                <a:glow rad="101600">
                  <a:schemeClr val="accent2">
                    <a:satMod val="175000"/>
                    <a:alpha val="40000"/>
                  </a:schemeClr>
                </a:glow>
              </a:effectLst>
              <a:latin typeface="Vijaya" pitchFamily="34" charset="0"/>
              <a:cs typeface="Vijaya" pitchFamily="34" charset="0"/>
            </a:endParaRPr>
          </a:p>
          <a:p>
            <a:pPr lvl="0"/>
            <a:r>
              <a:rPr lang="id-ID" b="1" dirty="0" smtClean="0">
                <a:solidFill>
                  <a:schemeClr val="bg1"/>
                </a:solidFill>
                <a:effectLst>
                  <a:glow rad="101600">
                    <a:schemeClr val="accent2">
                      <a:satMod val="175000"/>
                      <a:alpha val="40000"/>
                    </a:schemeClr>
                  </a:glow>
                </a:effectLst>
                <a:latin typeface="Vijaya" pitchFamily="34" charset="0"/>
                <a:cs typeface="Vijaya" pitchFamily="34" charset="0"/>
              </a:rPr>
              <a:t>Menyelesaikan sistem persamaan linear tiga variabel dengan menggunakan matriks.</a:t>
            </a:r>
            <a:endParaRPr lang="en-US" b="1" dirty="0" smtClean="0">
              <a:solidFill>
                <a:schemeClr val="bg1"/>
              </a:solidFill>
              <a:effectLst>
                <a:glow rad="101600">
                  <a:schemeClr val="accent2">
                    <a:satMod val="175000"/>
                    <a:alpha val="40000"/>
                  </a:schemeClr>
                </a:glow>
              </a:effectLst>
              <a:latin typeface="Vijaya" pitchFamily="34" charset="0"/>
              <a:cs typeface="Vijaya" pitchFamily="34" charset="0"/>
            </a:endParaRPr>
          </a:p>
          <a:p>
            <a:pPr>
              <a:buNone/>
            </a:pPr>
            <a:endParaRPr lang="en-US" dirty="0"/>
          </a:p>
        </p:txBody>
      </p:sp>
      <p:sp>
        <p:nvSpPr>
          <p:cNvPr id="19" name="Action Button: Beginning 18">
            <a:hlinkClick r:id="rId5" action="ppaction://hlinksldjump" highlightClick="1"/>
          </p:cNvPr>
          <p:cNvSpPr/>
          <p:nvPr/>
        </p:nvSpPr>
        <p:spPr>
          <a:xfrm>
            <a:off x="7924800" y="6400800"/>
            <a:ext cx="381000" cy="457200"/>
          </a:xfrm>
          <a:prstGeom prst="actionButtonBeginn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Action Button: End 19">
            <a:hlinkClick r:id="rId6" action="ppaction://hlinksldjump" highlightClick="1"/>
          </p:cNvPr>
          <p:cNvSpPr/>
          <p:nvPr/>
        </p:nvSpPr>
        <p:spPr>
          <a:xfrm>
            <a:off x="8763000" y="6400800"/>
            <a:ext cx="381000" cy="457200"/>
          </a:xfrm>
          <a:prstGeom prst="actionButtonE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Title 21"/>
          <p:cNvSpPr>
            <a:spLocks noGrp="1"/>
          </p:cNvSpPr>
          <p:nvPr>
            <p:ph type="title"/>
          </p:nvPr>
        </p:nvSpPr>
        <p:spPr/>
        <p:txBody>
          <a:bodyPr/>
          <a:lstStyle/>
          <a:p>
            <a:endParaRPr lang="id-ID" dirty="0"/>
          </a:p>
        </p:txBody>
      </p:sp>
      <p:sp>
        <p:nvSpPr>
          <p:cNvPr id="23" name="Title 25"/>
          <p:cNvSpPr txBox="1">
            <a:spLocks/>
          </p:cNvSpPr>
          <p:nvPr/>
        </p:nvSpPr>
        <p:spPr>
          <a:xfrm>
            <a:off x="838200" y="274638"/>
            <a:ext cx="7467600" cy="646331"/>
          </a:xfrm>
          <a:prstGeom prst="rect">
            <a:avLst/>
          </a:prstGeom>
          <a:noFill/>
        </p:spPr>
        <p:txBody>
          <a:bodyPr vert="horz" wrap="square" lIns="91440" tIns="45720" rIns="91440" bIns="4572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uLnTx/>
                <a:uFillTx/>
                <a:latin typeface="Palatino Linotype" pitchFamily="18" charset="0"/>
                <a:ea typeface="+mj-ea"/>
                <a:cs typeface="+mj-cs"/>
              </a:rPr>
              <a:t>M</a:t>
            </a:r>
            <a:r>
              <a:rPr kumimoji="0" lang="id-ID" sz="3600" b="1" i="0" u="none" strike="noStrike" kern="1200" cap="all" spc="0" normalizeH="0" baseline="0" noProof="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uLnTx/>
                <a:uFillTx/>
                <a:latin typeface="Palatino Linotype" pitchFamily="18" charset="0"/>
                <a:ea typeface="+mj-ea"/>
                <a:cs typeface="+mj-cs"/>
              </a:rPr>
              <a:t> </a:t>
            </a:r>
            <a:r>
              <a:rPr kumimoji="0" lang="en-US" sz="3600" b="1" i="0" u="none" strike="noStrike" kern="1200" cap="all" spc="0" normalizeH="0" baseline="0" noProof="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uLnTx/>
                <a:uFillTx/>
                <a:latin typeface="Palatino Linotype" pitchFamily="18" charset="0"/>
                <a:ea typeface="+mj-ea"/>
                <a:cs typeface="+mj-cs"/>
              </a:rPr>
              <a:t>A</a:t>
            </a:r>
            <a:r>
              <a:rPr kumimoji="0" lang="id-ID" sz="3600" b="1" i="0" u="none" strike="noStrike" kern="1200" cap="all" spc="0" normalizeH="0" baseline="0" noProof="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uLnTx/>
                <a:uFillTx/>
                <a:latin typeface="Palatino Linotype" pitchFamily="18" charset="0"/>
                <a:ea typeface="+mj-ea"/>
                <a:cs typeface="+mj-cs"/>
              </a:rPr>
              <a:t> </a:t>
            </a:r>
            <a:r>
              <a:rPr kumimoji="0" lang="en-US" sz="3600" b="1" i="0" u="none" strike="noStrike" kern="1200" cap="all" spc="0" normalizeH="0" baseline="0" noProof="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uLnTx/>
                <a:uFillTx/>
                <a:latin typeface="Palatino Linotype" pitchFamily="18" charset="0"/>
                <a:ea typeface="+mj-ea"/>
                <a:cs typeface="+mj-cs"/>
              </a:rPr>
              <a:t>T</a:t>
            </a:r>
            <a:r>
              <a:rPr kumimoji="0" lang="id-ID" sz="3600" b="1" i="0" u="none" strike="noStrike" kern="1200" cap="all" spc="0" normalizeH="0" baseline="0" noProof="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uLnTx/>
                <a:uFillTx/>
                <a:latin typeface="Palatino Linotype" pitchFamily="18" charset="0"/>
                <a:ea typeface="+mj-ea"/>
                <a:cs typeface="+mj-cs"/>
              </a:rPr>
              <a:t> e r i</a:t>
            </a:r>
            <a:endParaRPr kumimoji="0" lang="id-ID" sz="3600" b="1" i="0" u="none" strike="noStrike" kern="1200" cap="all" spc="0" normalizeH="0" baseline="0" noProof="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uLnTx/>
              <a:uFillTx/>
              <a:latin typeface="Palatino Linotype" pitchFamily="18" charset="0"/>
              <a:ea typeface="+mj-ea"/>
              <a:cs typeface="+mj-cs"/>
            </a:endParaRPr>
          </a:p>
        </p:txBody>
      </p:sp>
      <p:sp>
        <p:nvSpPr>
          <p:cNvPr id="30" name="Action Button: Home 29">
            <a:hlinkClick r:id="rId5"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31" name="Rounded Rectangle 30">
            <a:hlinkClick r:id="rId5"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32" name="Rounded Rectangle 31">
            <a:hlinkClick r:id="rId7"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33" name="Rounded Rectangle 32">
            <a:hlinkClick r:id="rId8"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34" name="Rounded Rectangle 33">
            <a:hlinkClick r:id="rId9"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35" name="Rounded Rectangle 34">
            <a:hlinkClick r:id="rId10"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3">
                                            <p:txEl>
                                              <p:pRg st="1" end="1"/>
                                            </p:txEl>
                                          </p:spTgt>
                                        </p:tgtEl>
                                      </p:cBhvr>
                                    </p:animEffect>
                                    <p:set>
                                      <p:cBhvr>
                                        <p:cTn id="12"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3">
                                            <p:txEl>
                                              <p:pRg st="2" end="2"/>
                                            </p:txEl>
                                          </p:spTgt>
                                        </p:tgtEl>
                                      </p:cBhvr>
                                    </p:animEffect>
                                    <p:set>
                                      <p:cBhvr>
                                        <p:cTn id="17"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3">
                                            <p:txEl>
                                              <p:pRg st="3" end="3"/>
                                            </p:txEl>
                                          </p:spTgt>
                                        </p:tgtEl>
                                      </p:cBhvr>
                                    </p:animEffect>
                                    <p:set>
                                      <p:cBhvr>
                                        <p:cTn id="22"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3">
                                            <p:txEl>
                                              <p:pRg st="4" end="4"/>
                                            </p:txEl>
                                          </p:spTgt>
                                        </p:tgtEl>
                                      </p:cBhvr>
                                    </p:animEffect>
                                    <p:set>
                                      <p:cBhvr>
                                        <p:cTn id="27"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2000"/>
                                        <p:tgtEl>
                                          <p:spTgt spid="3">
                                            <p:txEl>
                                              <p:pRg st="5" end="5"/>
                                            </p:txEl>
                                          </p:spTgt>
                                        </p:tgtEl>
                                      </p:cBhvr>
                                    </p:animEffect>
                                    <p:set>
                                      <p:cBhvr>
                                        <p:cTn id="32" dur="1" fill="hold">
                                          <p:stCondLst>
                                            <p:cond delay="1999"/>
                                          </p:stCondLst>
                                        </p:cTn>
                                        <p:tgtEl>
                                          <p:spTgt spid="3">
                                            <p:txEl>
                                              <p:pRg st="5" end="5"/>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2000"/>
                                        <p:tgtEl>
                                          <p:spTgt spid="3">
                                            <p:txEl>
                                              <p:pRg st="6" end="6"/>
                                            </p:txEl>
                                          </p:spTgt>
                                        </p:tgtEl>
                                      </p:cBhvr>
                                    </p:animEffect>
                                    <p:set>
                                      <p:cBhvr>
                                        <p:cTn id="37" dur="1" fill="hold">
                                          <p:stCondLst>
                                            <p:cond delay="1999"/>
                                          </p:stCondLst>
                                        </p:cTn>
                                        <p:tgtEl>
                                          <p:spTgt spid="3">
                                            <p:txEl>
                                              <p:pRg st="6" end="6"/>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2000"/>
                                        <p:tgtEl>
                                          <p:spTgt spid="3">
                                            <p:txEl>
                                              <p:pRg st="7" end="7"/>
                                            </p:txEl>
                                          </p:spTgt>
                                        </p:tgtEl>
                                      </p:cBhvr>
                                    </p:animEffect>
                                    <p:set>
                                      <p:cBhvr>
                                        <p:cTn id="42" dur="1" fill="hold">
                                          <p:stCondLst>
                                            <p:cond delay="1999"/>
                                          </p:stCondLst>
                                        </p:cTn>
                                        <p:tgtEl>
                                          <p:spTgt spid="3">
                                            <p:txEl>
                                              <p:pRg st="7" end="7"/>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2000"/>
                                        <p:tgtEl>
                                          <p:spTgt spid="3">
                                            <p:txEl>
                                              <p:pRg st="8" end="8"/>
                                            </p:txEl>
                                          </p:spTgt>
                                        </p:tgtEl>
                                      </p:cBhvr>
                                    </p:animEffect>
                                    <p:set>
                                      <p:cBhvr>
                                        <p:cTn id="47" dur="1" fill="hold">
                                          <p:stCondLst>
                                            <p:cond delay="1999"/>
                                          </p:stCondLst>
                                        </p:cTn>
                                        <p:tgtEl>
                                          <p:spTgt spid="3">
                                            <p:txEl>
                                              <p:pRg st="8" end="8"/>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2000"/>
                                        <p:tgtEl>
                                          <p:spTgt spid="3">
                                            <p:txEl>
                                              <p:pRg st="9" end="9"/>
                                            </p:txEl>
                                          </p:spTgt>
                                        </p:tgtEl>
                                      </p:cBhvr>
                                    </p:animEffect>
                                    <p:set>
                                      <p:cBhvr>
                                        <p:cTn id="52" dur="1" fill="hold">
                                          <p:stCondLst>
                                            <p:cond delay="1999"/>
                                          </p:stCondLst>
                                        </p:cTn>
                                        <p:tgtEl>
                                          <p:spTgt spid="3">
                                            <p:txEl>
                                              <p:pRg st="9" end="9"/>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2000"/>
                                        <p:tgtEl>
                                          <p:spTgt spid="3">
                                            <p:txEl>
                                              <p:pRg st="10" end="10"/>
                                            </p:txEl>
                                          </p:spTgt>
                                        </p:tgtEl>
                                      </p:cBhvr>
                                    </p:animEffect>
                                    <p:set>
                                      <p:cBhvr>
                                        <p:cTn id="57" dur="1" fill="hold">
                                          <p:stCondLst>
                                            <p:cond delay="1999"/>
                                          </p:stCondLst>
                                        </p:cTn>
                                        <p:tgtEl>
                                          <p:spTgt spid="3">
                                            <p:txEl>
                                              <p:pRg st="10" end="10"/>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2000"/>
                                        <p:tgtEl>
                                          <p:spTgt spid="3">
                                            <p:bg/>
                                          </p:spTgt>
                                        </p:tgtEl>
                                      </p:cBhvr>
                                    </p:animEffect>
                                    <p:set>
                                      <p:cBhvr>
                                        <p:cTn id="62" dur="1" fill="hold">
                                          <p:stCondLst>
                                            <p:cond delay="1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ROSA ROSDIANITA\semester 3\prokom 1\SUMBER, catamsia\buletin\Religious_wallpapers_289.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 name="Action Button: Beginning 8">
            <a:hlinkClick r:id="rId4" action="ppaction://hlinksldjump" highlightClick="1"/>
          </p:cNvPr>
          <p:cNvSpPr/>
          <p:nvPr/>
        </p:nvSpPr>
        <p:spPr>
          <a:xfrm>
            <a:off x="7924800" y="6400800"/>
            <a:ext cx="381000" cy="457200"/>
          </a:xfrm>
          <a:prstGeom prst="actionButtonBeginning">
            <a:avLst/>
          </a:prstGeom>
          <a:no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End 9">
            <a:hlinkClick r:id="rId5" action="ppaction://hlinksldjump" highlightClick="1"/>
          </p:cNvPr>
          <p:cNvSpPr/>
          <p:nvPr/>
        </p:nvSpPr>
        <p:spPr>
          <a:xfrm>
            <a:off x="8763000" y="6400800"/>
            <a:ext cx="381000" cy="457200"/>
          </a:xfrm>
          <a:prstGeom prst="actionButtonEnd">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52400"/>
            <a:ext cx="7467600" cy="1143000"/>
          </a:xfrm>
        </p:spPr>
        <p:txBody>
          <a:bodyPr/>
          <a:lstStyle/>
          <a:p>
            <a:pPr algn="ctr"/>
            <a:r>
              <a:rPr lang="id-ID" dirty="0" smtClean="0">
                <a:solidFill>
                  <a:srgbClr val="993366"/>
                </a:solidFill>
              </a:rPr>
              <a:t>LATIHAN</a:t>
            </a:r>
            <a:endParaRPr lang="id-ID" dirty="0">
              <a:solidFill>
                <a:srgbClr val="993366"/>
              </a:solidFill>
            </a:endParaRPr>
          </a:p>
        </p:txBody>
      </p:sp>
      <p:sp>
        <p:nvSpPr>
          <p:cNvPr id="3" name="Content Placeholder 2"/>
          <p:cNvSpPr>
            <a:spLocks noGrp="1"/>
          </p:cNvSpPr>
          <p:nvPr>
            <p:ph idx="1"/>
          </p:nvPr>
        </p:nvSpPr>
        <p:spPr>
          <a:xfrm>
            <a:off x="381000" y="1371600"/>
            <a:ext cx="4191000" cy="4525963"/>
          </a:xfrm>
        </p:spPr>
        <p:txBody>
          <a:bodyPr>
            <a:normAutofit/>
          </a:bodyPr>
          <a:lstStyle/>
          <a:p>
            <a:pPr>
              <a:lnSpc>
                <a:spcPct val="150000"/>
              </a:lnSpc>
              <a:buNone/>
            </a:pPr>
            <a:endParaRPr lang="id-ID" sz="2000" dirty="0" smtClean="0">
              <a:solidFill>
                <a:schemeClr val="accent4">
                  <a:lumMod val="50000"/>
                </a:schemeClr>
              </a:solidFill>
              <a:latin typeface="Times New Roman" pitchFamily="18" charset="0"/>
              <a:cs typeface="Times New Roman" pitchFamily="18" charset="0"/>
              <a:sym typeface="Wingdings" pitchFamily="2" charset="2"/>
            </a:endParaRPr>
          </a:p>
          <a:p>
            <a:pPr>
              <a:lnSpc>
                <a:spcPct val="150000"/>
              </a:lnSpc>
              <a:buNone/>
            </a:pPr>
            <a:endParaRPr lang="id-ID" sz="2000" dirty="0">
              <a:latin typeface="Times New Roman" pitchFamily="18" charset="0"/>
              <a:cs typeface="Times New Roman" pitchFamily="18" charset="0"/>
            </a:endParaRPr>
          </a:p>
        </p:txBody>
      </p:sp>
      <p:sp>
        <p:nvSpPr>
          <p:cNvPr id="18" name="Action Button: Home 17">
            <a:hlinkClick r:id="rId6"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0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1" name="TextBox 30"/>
          <p:cNvSpPr txBox="1"/>
          <p:nvPr/>
        </p:nvSpPr>
        <p:spPr>
          <a:xfrm>
            <a:off x="304800" y="1447800"/>
            <a:ext cx="4191000" cy="3416320"/>
          </a:xfrm>
          <a:prstGeom prst="rect">
            <a:avLst/>
          </a:prstGeom>
          <a:noFill/>
        </p:spPr>
        <p:txBody>
          <a:bodyPr wrap="square" rtlCol="0">
            <a:spAutoFit/>
          </a:bodyPr>
          <a:lstStyle/>
          <a:p>
            <a:pPr lvl="0">
              <a:lnSpc>
                <a:spcPct val="150000"/>
              </a:lnSpc>
            </a:pPr>
            <a:r>
              <a:rPr lang="id-ID" dirty="0" smtClean="0">
                <a:solidFill>
                  <a:schemeClr val="bg1"/>
                </a:solidFill>
              </a:rPr>
              <a:t>9. Nilai x</a:t>
            </a:r>
            <a:r>
              <a:rPr lang="id-ID" baseline="30000" dirty="0" smtClean="0">
                <a:solidFill>
                  <a:schemeClr val="bg1"/>
                </a:solidFill>
              </a:rPr>
              <a:t>2</a:t>
            </a:r>
            <a:r>
              <a:rPr lang="id-ID" dirty="0" smtClean="0">
                <a:solidFill>
                  <a:schemeClr val="bg1"/>
                </a:solidFill>
              </a:rPr>
              <a:t>+2xy+y</a:t>
            </a:r>
            <a:r>
              <a:rPr lang="id-ID" baseline="30000" dirty="0" smtClean="0">
                <a:solidFill>
                  <a:schemeClr val="bg1"/>
                </a:solidFill>
              </a:rPr>
              <a:t>2</a:t>
            </a:r>
            <a:r>
              <a:rPr lang="id-ID" dirty="0" smtClean="0">
                <a:solidFill>
                  <a:schemeClr val="bg1"/>
                </a:solidFill>
              </a:rPr>
              <a:t> yang memenuhi persamaan:                     =             adalah . . .</a:t>
            </a:r>
          </a:p>
          <a:p>
            <a:pPr marL="342900" lvl="0" indent="-342900">
              <a:lnSpc>
                <a:spcPct val="150000"/>
              </a:lnSpc>
              <a:buFont typeface="+mj-lt"/>
              <a:buAutoNum type="alphaLcPeriod"/>
            </a:pPr>
            <a:r>
              <a:rPr lang="id-ID" dirty="0" smtClean="0">
                <a:solidFill>
                  <a:schemeClr val="bg1"/>
                </a:solidFill>
              </a:rPr>
              <a:t>1</a:t>
            </a:r>
          </a:p>
          <a:p>
            <a:pPr marL="342900" lvl="0" indent="-342900">
              <a:lnSpc>
                <a:spcPct val="150000"/>
              </a:lnSpc>
              <a:buFont typeface="+mj-lt"/>
              <a:buAutoNum type="alphaLcPeriod"/>
            </a:pPr>
            <a:r>
              <a:rPr lang="id-ID" dirty="0" smtClean="0">
                <a:solidFill>
                  <a:schemeClr val="bg1"/>
                </a:solidFill>
              </a:rPr>
              <a:t>3</a:t>
            </a:r>
          </a:p>
          <a:p>
            <a:pPr marL="342900" lvl="0" indent="-342900">
              <a:lnSpc>
                <a:spcPct val="150000"/>
              </a:lnSpc>
              <a:buFont typeface="+mj-lt"/>
              <a:buAutoNum type="alphaLcPeriod"/>
            </a:pPr>
            <a:r>
              <a:rPr lang="id-ID" dirty="0" smtClean="0">
                <a:solidFill>
                  <a:schemeClr val="bg1"/>
                </a:solidFill>
              </a:rPr>
              <a:t>5</a:t>
            </a:r>
          </a:p>
          <a:p>
            <a:pPr marL="342900" lvl="0" indent="-342900">
              <a:lnSpc>
                <a:spcPct val="150000"/>
              </a:lnSpc>
              <a:buFont typeface="+mj-lt"/>
              <a:buAutoNum type="alphaLcPeriod"/>
            </a:pPr>
            <a:r>
              <a:rPr lang="id-ID" dirty="0" smtClean="0">
                <a:solidFill>
                  <a:schemeClr val="bg1"/>
                </a:solidFill>
              </a:rPr>
              <a:t>7</a:t>
            </a:r>
          </a:p>
          <a:p>
            <a:pPr marL="342900" lvl="0" indent="-342900">
              <a:lnSpc>
                <a:spcPct val="150000"/>
              </a:lnSpc>
              <a:buFont typeface="+mj-lt"/>
              <a:buAutoNum type="alphaLcPeriod"/>
            </a:pPr>
            <a:r>
              <a:rPr lang="id-ID" dirty="0" smtClean="0">
                <a:solidFill>
                  <a:schemeClr val="bg1"/>
                </a:solidFill>
              </a:rPr>
              <a:t>9</a:t>
            </a:r>
            <a:endParaRPr lang="id-ID" dirty="0">
              <a:solidFill>
                <a:schemeClr val="bg1"/>
              </a:solidFill>
            </a:endParaRPr>
          </a:p>
        </p:txBody>
      </p:sp>
      <p:sp>
        <p:nvSpPr>
          <p:cNvPr id="32" name="TextBox 31"/>
          <p:cNvSpPr txBox="1"/>
          <p:nvPr/>
        </p:nvSpPr>
        <p:spPr>
          <a:xfrm>
            <a:off x="4495800" y="1447800"/>
            <a:ext cx="4267200" cy="3831818"/>
          </a:xfrm>
          <a:prstGeom prst="rect">
            <a:avLst/>
          </a:prstGeom>
          <a:noFill/>
        </p:spPr>
        <p:txBody>
          <a:bodyPr wrap="square" rtlCol="0">
            <a:spAutoFit/>
          </a:bodyPr>
          <a:lstStyle/>
          <a:p>
            <a:pPr lvl="0">
              <a:lnSpc>
                <a:spcPct val="150000"/>
              </a:lnSpc>
            </a:pPr>
            <a:r>
              <a:rPr lang="id-ID" dirty="0" smtClean="0">
                <a:solidFill>
                  <a:schemeClr val="bg1"/>
                </a:solidFill>
              </a:rPr>
              <a:t>10. Diketahui matriks A =           , B=        , dan C =          . Apabila B – A = Ct dan Ct = transpose matriks C, maka nilai xy = . . .</a:t>
            </a:r>
          </a:p>
          <a:p>
            <a:pPr marL="342900" lvl="0" indent="-342900">
              <a:lnSpc>
                <a:spcPct val="150000"/>
              </a:lnSpc>
              <a:buFont typeface="+mj-lt"/>
              <a:buAutoNum type="alphaLcPeriod"/>
            </a:pPr>
            <a:r>
              <a:rPr lang="id-ID" dirty="0" smtClean="0">
                <a:solidFill>
                  <a:schemeClr val="bg1"/>
                </a:solidFill>
              </a:rPr>
              <a:t>10</a:t>
            </a:r>
          </a:p>
          <a:p>
            <a:pPr marL="342900" lvl="0" indent="-342900">
              <a:lnSpc>
                <a:spcPct val="150000"/>
              </a:lnSpc>
              <a:buFont typeface="+mj-lt"/>
              <a:buAutoNum type="alphaLcPeriod"/>
            </a:pPr>
            <a:r>
              <a:rPr lang="id-ID" dirty="0" smtClean="0">
                <a:solidFill>
                  <a:schemeClr val="bg1"/>
                </a:solidFill>
              </a:rPr>
              <a:t>15</a:t>
            </a:r>
          </a:p>
          <a:p>
            <a:pPr marL="342900" lvl="0" indent="-342900">
              <a:lnSpc>
                <a:spcPct val="150000"/>
              </a:lnSpc>
              <a:buFont typeface="+mj-lt"/>
              <a:buAutoNum type="alphaLcPeriod"/>
            </a:pPr>
            <a:r>
              <a:rPr lang="id-ID" dirty="0" smtClean="0">
                <a:solidFill>
                  <a:schemeClr val="bg1"/>
                </a:solidFill>
              </a:rPr>
              <a:t>20</a:t>
            </a:r>
          </a:p>
          <a:p>
            <a:pPr marL="342900" indent="-342900">
              <a:lnSpc>
                <a:spcPct val="150000"/>
              </a:lnSpc>
              <a:buFont typeface="+mj-lt"/>
              <a:buAutoNum type="alphaLcPeriod"/>
            </a:pPr>
            <a:r>
              <a:rPr lang="id-ID" dirty="0" smtClean="0">
                <a:solidFill>
                  <a:schemeClr val="bg1"/>
                </a:solidFill>
              </a:rPr>
              <a:t>25</a:t>
            </a:r>
          </a:p>
          <a:p>
            <a:pPr marL="342900" indent="-342900">
              <a:lnSpc>
                <a:spcPct val="150000"/>
              </a:lnSpc>
              <a:buFont typeface="+mj-lt"/>
              <a:buAutoNum type="alphaLcPeriod"/>
            </a:pPr>
            <a:r>
              <a:rPr lang="id-ID" dirty="0" smtClean="0">
                <a:solidFill>
                  <a:schemeClr val="bg1"/>
                </a:solidFill>
              </a:rPr>
              <a:t>30</a:t>
            </a:r>
            <a:endParaRPr lang="id-ID" dirty="0">
              <a:solidFill>
                <a:schemeClr val="bg1"/>
              </a:solidFill>
            </a:endParaRPr>
          </a:p>
        </p:txBody>
      </p:sp>
      <p:sp>
        <p:nvSpPr>
          <p:cNvPr id="327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277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277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48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48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48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35841"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676400" y="1916150"/>
            <a:ext cx="1143000" cy="446049"/>
          </a:xfrm>
          <a:prstGeom prst="rect">
            <a:avLst/>
          </a:prstGeom>
          <a:noFill/>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35843"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124200" y="1923472"/>
            <a:ext cx="609600" cy="514928"/>
          </a:xfrm>
          <a:prstGeom prst="rect">
            <a:avLst/>
          </a:prstGeom>
          <a:noFill/>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35845" name="Picture 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086600" y="1513114"/>
            <a:ext cx="685800" cy="391886"/>
          </a:xfrm>
          <a:prstGeom prst="rect">
            <a:avLst/>
          </a:prstGeom>
          <a:noFill/>
        </p:spPr>
      </p:pic>
      <p:sp>
        <p:nvSpPr>
          <p:cNvPr id="3584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35847" name="Picture 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8229600" y="1524000"/>
            <a:ext cx="842554" cy="409575"/>
          </a:xfrm>
          <a:prstGeom prst="rect">
            <a:avLst/>
          </a:prstGeom>
          <a:noFill/>
        </p:spPr>
      </p:pic>
      <p:sp>
        <p:nvSpPr>
          <p:cNvPr id="3585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35849"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5486400" y="1905000"/>
            <a:ext cx="642938" cy="457200"/>
          </a:xfrm>
          <a:prstGeom prst="rect">
            <a:avLst/>
          </a:prstGeom>
          <a:noFill/>
        </p:spPr>
      </p:pic>
      <p:sp>
        <p:nvSpPr>
          <p:cNvPr id="49" name="Rounded Rectangle 48">
            <a:hlinkClick r:id="rId6"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50" name="Rounded Rectangle 49">
            <a:hlinkClick r:id="rId12"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51" name="Rounded Rectangle 50">
            <a:hlinkClick r:id="rId13"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52" name="Rounded Rectangle 51">
            <a:hlinkClick r:id="rId14"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53" name="Rounded Rectangle 52">
            <a:hlinkClick r:id="rId5"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ROSA ROSDIANITA\semester 3\prokom 1\SUMBER, catamsia\buletin\Religious_wallpapers_289.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9" name="Action Button: Beginning 8">
            <a:hlinkClick r:id="rId5" action="ppaction://hlinksldjump" highlightClick="1"/>
          </p:cNvPr>
          <p:cNvSpPr/>
          <p:nvPr/>
        </p:nvSpPr>
        <p:spPr>
          <a:xfrm>
            <a:off x="7924800" y="6400800"/>
            <a:ext cx="381000" cy="457200"/>
          </a:xfrm>
          <a:prstGeom prst="actionButtonBeginning">
            <a:avLst/>
          </a:prstGeom>
          <a:no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End 9">
            <a:hlinkClick r:id="rId6" action="ppaction://hlinksldjump" highlightClick="1"/>
          </p:cNvPr>
          <p:cNvSpPr/>
          <p:nvPr/>
        </p:nvSpPr>
        <p:spPr>
          <a:xfrm>
            <a:off x="8763000" y="6400800"/>
            <a:ext cx="381000" cy="457200"/>
          </a:xfrm>
          <a:prstGeom prst="actionButtonEnd">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52400"/>
            <a:ext cx="7467600" cy="1143000"/>
          </a:xfrm>
        </p:spPr>
        <p:txBody>
          <a:bodyPr/>
          <a:lstStyle/>
          <a:p>
            <a:pPr algn="ctr"/>
            <a:r>
              <a:rPr lang="id-ID" dirty="0" smtClean="0">
                <a:solidFill>
                  <a:srgbClr val="993366"/>
                </a:solidFill>
              </a:rPr>
              <a:t>Profil</a:t>
            </a:r>
            <a:endParaRPr lang="id-ID" dirty="0">
              <a:solidFill>
                <a:srgbClr val="993366"/>
              </a:solidFill>
            </a:endParaRPr>
          </a:p>
        </p:txBody>
      </p:sp>
      <p:sp>
        <p:nvSpPr>
          <p:cNvPr id="3" name="Content Placeholder 2"/>
          <p:cNvSpPr>
            <a:spLocks noGrp="1"/>
          </p:cNvSpPr>
          <p:nvPr>
            <p:ph idx="1"/>
          </p:nvPr>
        </p:nvSpPr>
        <p:spPr>
          <a:xfrm>
            <a:off x="381000" y="1371600"/>
            <a:ext cx="4343400" cy="4525963"/>
          </a:xfrm>
        </p:spPr>
        <p:txBody>
          <a:bodyPr>
            <a:normAutofit fontScale="92500" lnSpcReduction="20000"/>
          </a:bodyPr>
          <a:lstStyle/>
          <a:p>
            <a:pPr>
              <a:buNone/>
            </a:pPr>
            <a:r>
              <a:rPr lang="id-ID" sz="2000" b="1" dirty="0" smtClean="0">
                <a:solidFill>
                  <a:schemeClr val="bg1"/>
                </a:solidFill>
                <a:latin typeface="Times New Roman" pitchFamily="18" charset="0"/>
                <a:cs typeface="Times New Roman" pitchFamily="18" charset="0"/>
              </a:rPr>
              <a:t>Nama	: Rosa Rosdianita</a:t>
            </a:r>
          </a:p>
          <a:p>
            <a:pPr>
              <a:buNone/>
            </a:pPr>
            <a:endParaRPr lang="id-ID" sz="2000" b="1" dirty="0" smtClean="0">
              <a:solidFill>
                <a:schemeClr val="bg1"/>
              </a:solidFill>
              <a:latin typeface="Times New Roman" pitchFamily="18" charset="0"/>
              <a:cs typeface="Times New Roman" pitchFamily="18" charset="0"/>
            </a:endParaRPr>
          </a:p>
          <a:p>
            <a:pPr>
              <a:buNone/>
            </a:pPr>
            <a:r>
              <a:rPr lang="id-ID" sz="2000" b="1" dirty="0" smtClean="0">
                <a:solidFill>
                  <a:schemeClr val="bg1"/>
                </a:solidFill>
                <a:latin typeface="Times New Roman" pitchFamily="18" charset="0"/>
                <a:cs typeface="Times New Roman" pitchFamily="18" charset="0"/>
              </a:rPr>
              <a:t>TTL	: Cirebon, 27 September 1991</a:t>
            </a:r>
          </a:p>
          <a:p>
            <a:pPr>
              <a:buNone/>
            </a:pPr>
            <a:endParaRPr lang="id-ID" sz="2000" b="1" dirty="0" smtClean="0">
              <a:solidFill>
                <a:schemeClr val="bg1"/>
              </a:solidFill>
              <a:latin typeface="Times New Roman" pitchFamily="18" charset="0"/>
              <a:cs typeface="Times New Roman" pitchFamily="18" charset="0"/>
            </a:endParaRPr>
          </a:p>
          <a:p>
            <a:pPr>
              <a:buNone/>
            </a:pPr>
            <a:r>
              <a:rPr lang="id-ID" sz="2000" b="1" dirty="0" smtClean="0">
                <a:solidFill>
                  <a:schemeClr val="bg1"/>
                </a:solidFill>
                <a:latin typeface="Times New Roman" pitchFamily="18" charset="0"/>
                <a:cs typeface="Times New Roman" pitchFamily="18" charset="0"/>
              </a:rPr>
              <a:t>Kelas	: 2.H</a:t>
            </a:r>
          </a:p>
          <a:p>
            <a:pPr>
              <a:buNone/>
            </a:pPr>
            <a:endParaRPr lang="id-ID" sz="2000" b="1" dirty="0" smtClean="0">
              <a:solidFill>
                <a:schemeClr val="bg1"/>
              </a:solidFill>
              <a:latin typeface="Times New Roman" pitchFamily="18" charset="0"/>
              <a:cs typeface="Times New Roman" pitchFamily="18" charset="0"/>
            </a:endParaRPr>
          </a:p>
          <a:p>
            <a:pPr>
              <a:buNone/>
            </a:pPr>
            <a:r>
              <a:rPr lang="id-ID" sz="2000" b="1" dirty="0" smtClean="0">
                <a:solidFill>
                  <a:schemeClr val="bg1"/>
                </a:solidFill>
                <a:latin typeface="Times New Roman" pitchFamily="18" charset="0"/>
                <a:cs typeface="Times New Roman" pitchFamily="18" charset="0"/>
              </a:rPr>
              <a:t>NPM</a:t>
            </a:r>
            <a:r>
              <a:rPr lang="id-ID" sz="2000" b="1" dirty="0" smtClean="0">
                <a:solidFill>
                  <a:schemeClr val="bg1"/>
                </a:solidFill>
                <a:latin typeface="Times New Roman" pitchFamily="18" charset="0"/>
                <a:cs typeface="Times New Roman" pitchFamily="18" charset="0"/>
              </a:rPr>
              <a:t>	: 111070265</a:t>
            </a:r>
          </a:p>
          <a:p>
            <a:pPr>
              <a:buNone/>
            </a:pPr>
            <a:endParaRPr lang="id-ID" sz="2000" b="1" dirty="0" smtClean="0">
              <a:solidFill>
                <a:schemeClr val="bg1"/>
              </a:solidFill>
              <a:latin typeface="Times New Roman" pitchFamily="18" charset="0"/>
              <a:cs typeface="Times New Roman" pitchFamily="18" charset="0"/>
            </a:endParaRPr>
          </a:p>
          <a:p>
            <a:pPr>
              <a:buNone/>
            </a:pPr>
            <a:r>
              <a:rPr lang="id-ID" sz="2000" b="1" dirty="0" smtClean="0">
                <a:solidFill>
                  <a:schemeClr val="bg1"/>
                </a:solidFill>
                <a:latin typeface="Times New Roman" pitchFamily="18" charset="0"/>
                <a:cs typeface="Times New Roman" pitchFamily="18" charset="0"/>
              </a:rPr>
              <a:t>Hobby	: Dengerin musik </a:t>
            </a:r>
            <a:r>
              <a:rPr lang="id-ID" sz="2000" b="1" dirty="0" smtClean="0">
                <a:solidFill>
                  <a:schemeClr val="bg1"/>
                </a:solidFill>
                <a:latin typeface="Times New Roman" pitchFamily="18" charset="0"/>
                <a:cs typeface="Times New Roman" pitchFamily="18" charset="0"/>
                <a:sym typeface="Wingdings" pitchFamily="2" charset="2"/>
              </a:rPr>
              <a:t></a:t>
            </a:r>
          </a:p>
          <a:p>
            <a:pPr>
              <a:buNone/>
            </a:pPr>
            <a:endParaRPr lang="id-ID" sz="2000" b="1" dirty="0" smtClean="0">
              <a:solidFill>
                <a:schemeClr val="bg1"/>
              </a:solidFill>
              <a:latin typeface="Times New Roman" pitchFamily="18" charset="0"/>
              <a:cs typeface="Times New Roman" pitchFamily="18" charset="0"/>
              <a:sym typeface="Wingdings" pitchFamily="2" charset="2"/>
            </a:endParaRPr>
          </a:p>
          <a:p>
            <a:pPr>
              <a:buNone/>
            </a:pPr>
            <a:r>
              <a:rPr lang="id-ID" sz="2000" b="1" dirty="0" smtClean="0">
                <a:solidFill>
                  <a:schemeClr val="bg1"/>
                </a:solidFill>
                <a:latin typeface="Times New Roman" pitchFamily="18" charset="0"/>
                <a:cs typeface="Times New Roman" pitchFamily="18" charset="0"/>
                <a:sym typeface="Wingdings" pitchFamily="2" charset="2"/>
              </a:rPr>
              <a:t>Motto	: Bertahan itu lebih baik 	daripada menyerah tanpa 	menuai hasil.</a:t>
            </a:r>
          </a:p>
          <a:p>
            <a:pPr>
              <a:buNone/>
            </a:pPr>
            <a:endParaRPr lang="id-ID" sz="2000" b="1" dirty="0" smtClean="0">
              <a:solidFill>
                <a:schemeClr val="bg1"/>
              </a:solidFill>
              <a:latin typeface="Times New Roman" pitchFamily="18" charset="0"/>
              <a:cs typeface="Times New Roman" pitchFamily="18" charset="0"/>
              <a:sym typeface="Wingdings" pitchFamily="2" charset="2"/>
            </a:endParaRPr>
          </a:p>
          <a:p>
            <a:pPr>
              <a:buNone/>
            </a:pPr>
            <a:r>
              <a:rPr lang="id-ID" sz="2000" b="1" dirty="0" smtClean="0">
                <a:solidFill>
                  <a:schemeClr val="bg1"/>
                </a:solidFill>
                <a:latin typeface="Times New Roman" pitchFamily="18" charset="0"/>
                <a:cs typeface="Times New Roman" pitchFamily="18" charset="0"/>
                <a:sym typeface="Wingdings" pitchFamily="2" charset="2"/>
              </a:rPr>
              <a:t>E-mail	: </a:t>
            </a:r>
            <a:r>
              <a:rPr lang="id-ID" sz="2000" b="1" dirty="0" smtClean="0">
                <a:solidFill>
                  <a:schemeClr val="bg1"/>
                </a:solidFill>
                <a:latin typeface="Times New Roman" pitchFamily="18" charset="0"/>
                <a:cs typeface="Times New Roman" pitchFamily="18" charset="0"/>
                <a:sym typeface="Wingdings" pitchFamily="2" charset="2"/>
                <a:hlinkClick r:id="rId7"/>
              </a:rPr>
              <a:t>rosa.rosdianita@yahoo.com</a:t>
            </a:r>
            <a:endParaRPr lang="id-ID" sz="2000" b="1" dirty="0" smtClean="0">
              <a:solidFill>
                <a:schemeClr val="bg1"/>
              </a:solidFill>
              <a:latin typeface="Times New Roman" pitchFamily="18" charset="0"/>
              <a:cs typeface="Times New Roman" pitchFamily="18" charset="0"/>
              <a:sym typeface="Wingdings" pitchFamily="2" charset="2"/>
            </a:endParaRPr>
          </a:p>
          <a:p>
            <a:pPr>
              <a:buNone/>
            </a:pPr>
            <a:endParaRPr lang="id-ID" sz="2000" dirty="0" smtClean="0">
              <a:solidFill>
                <a:schemeClr val="bg1"/>
              </a:solidFill>
              <a:latin typeface="Times New Roman" pitchFamily="18" charset="0"/>
              <a:cs typeface="Times New Roman" pitchFamily="18" charset="0"/>
              <a:sym typeface="Wingdings" pitchFamily="2" charset="2"/>
            </a:endParaRPr>
          </a:p>
          <a:p>
            <a:pPr>
              <a:buNone/>
            </a:pPr>
            <a:endParaRPr lang="id-ID" sz="2000" dirty="0">
              <a:solidFill>
                <a:schemeClr val="bg1"/>
              </a:solidFill>
              <a:latin typeface="Times New Roman" pitchFamily="18" charset="0"/>
              <a:cs typeface="Times New Roman" pitchFamily="18" charset="0"/>
            </a:endParaRPr>
          </a:p>
        </p:txBody>
      </p:sp>
      <p:sp>
        <p:nvSpPr>
          <p:cNvPr id="18" name="Action Button: Home 17">
            <a:hlinkClick r:id="rId8"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19" name="Rounded Rectangle 18">
            <a:hlinkClick r:id="rId8"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20" name="Rounded Rectangle 19">
            <a:hlinkClick r:id="rId9"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21" name="Rounded Rectangle 20">
            <a:hlinkClick r:id="rId10"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22" name="Rounded Rectangle 21">
            <a:hlinkClick r:id="rId11"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23" name="Rounded Rectangle 22">
            <a:hlinkClick r:id="rId12"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pic>
        <p:nvPicPr>
          <p:cNvPr id="3074" name="Picture 2" descr="E:\ROSA ROSDIANITA\486751_433997533303818_1219830918_n.jpg"/>
          <p:cNvPicPr>
            <a:picLocks noChangeAspect="1" noChangeArrowheads="1"/>
          </p:cNvPicPr>
          <p:nvPr/>
        </p:nvPicPr>
        <p:blipFill>
          <a:blip r:embed="rId13"/>
          <a:srcRect/>
          <a:stretch>
            <a:fillRect/>
          </a:stretch>
        </p:blipFill>
        <p:spPr bwMode="auto">
          <a:xfrm>
            <a:off x="5181600" y="1066800"/>
            <a:ext cx="2971800" cy="4724400"/>
          </a:xfrm>
          <a:prstGeom prst="rect">
            <a:avLst/>
          </a:prstGeom>
          <a:ln>
            <a:noFill/>
          </a:ln>
          <a:effectLst>
            <a:softEdge rad="112500"/>
          </a:effectLst>
        </p:spPr>
      </p:pic>
    </p:spTree>
  </p:cSld>
  <p:clrMapOvr>
    <a:masterClrMapping/>
  </p:clrMapOvr>
  <p:transition spd="med">
    <p:strips/>
    <p:sndAc>
      <p:stSnd>
        <p:snd r:embed="rId3" name="click.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ROSA ROSDIANITA\semester 3\prokom 1\SUMBER, catamsia\buletin\Religious_wallpapers_289.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9" name="Action Button: Beginning 8">
            <a:hlinkClick r:id="" action="ppaction://hlinkshowjump?jump=firstslide" highlightClick="1"/>
          </p:cNvPr>
          <p:cNvSpPr/>
          <p:nvPr/>
        </p:nvSpPr>
        <p:spPr>
          <a:xfrm>
            <a:off x="7924800" y="6400800"/>
            <a:ext cx="381000" cy="457200"/>
          </a:xfrm>
          <a:prstGeom prst="actionButtonBeginning">
            <a:avLst/>
          </a:prstGeom>
          <a:no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chemeClr val="accent2">
                  <a:lumMod val="40000"/>
                  <a:lumOff val="60000"/>
                </a:schemeClr>
              </a:solidFill>
            </a:endParaRPr>
          </a:p>
        </p:txBody>
      </p:sp>
      <p:sp>
        <p:nvSpPr>
          <p:cNvPr id="2" name="Title 1"/>
          <p:cNvSpPr>
            <a:spLocks noGrp="1"/>
          </p:cNvSpPr>
          <p:nvPr>
            <p:ph type="title"/>
          </p:nvPr>
        </p:nvSpPr>
        <p:spPr>
          <a:xfrm>
            <a:off x="838200" y="152400"/>
            <a:ext cx="7467600" cy="1143000"/>
          </a:xfrm>
        </p:spPr>
        <p:txBody>
          <a:bodyPr/>
          <a:lstStyle/>
          <a:p>
            <a:pPr algn="ctr"/>
            <a:r>
              <a:rPr lang="id-ID" dirty="0" smtClean="0">
                <a:solidFill>
                  <a:srgbClr val="993366"/>
                </a:solidFill>
              </a:rPr>
              <a:t>Profil</a:t>
            </a:r>
            <a:endParaRPr lang="id-ID" dirty="0">
              <a:solidFill>
                <a:srgbClr val="993366"/>
              </a:solidFill>
            </a:endParaRPr>
          </a:p>
        </p:txBody>
      </p:sp>
      <p:sp>
        <p:nvSpPr>
          <p:cNvPr id="3" name="Content Placeholder 2"/>
          <p:cNvSpPr>
            <a:spLocks noGrp="1"/>
          </p:cNvSpPr>
          <p:nvPr>
            <p:ph idx="1"/>
          </p:nvPr>
        </p:nvSpPr>
        <p:spPr>
          <a:xfrm>
            <a:off x="381000" y="1295400"/>
            <a:ext cx="4343400" cy="4602163"/>
          </a:xfrm>
        </p:spPr>
        <p:txBody>
          <a:bodyPr>
            <a:normAutofit lnSpcReduction="10000"/>
          </a:bodyPr>
          <a:lstStyle/>
          <a:p>
            <a:pPr>
              <a:buNone/>
            </a:pPr>
            <a:r>
              <a:rPr lang="id-ID" sz="1800" b="1" dirty="0" smtClean="0">
                <a:solidFill>
                  <a:schemeClr val="bg1"/>
                </a:solidFill>
                <a:latin typeface="Times New Roman" pitchFamily="18" charset="0"/>
                <a:cs typeface="Times New Roman" pitchFamily="18" charset="0"/>
              </a:rPr>
              <a:t>Nama	: Siti Sa’diatul M.A</a:t>
            </a:r>
          </a:p>
          <a:p>
            <a:pPr>
              <a:buNone/>
            </a:pPr>
            <a:endParaRPr lang="id-ID" sz="1800" b="1" dirty="0" smtClean="0">
              <a:solidFill>
                <a:schemeClr val="bg1"/>
              </a:solidFill>
              <a:latin typeface="Times New Roman" pitchFamily="18" charset="0"/>
              <a:cs typeface="Times New Roman" pitchFamily="18" charset="0"/>
            </a:endParaRPr>
          </a:p>
          <a:p>
            <a:pPr>
              <a:buNone/>
            </a:pPr>
            <a:r>
              <a:rPr lang="id-ID" sz="1800" b="1" dirty="0" smtClean="0">
                <a:solidFill>
                  <a:schemeClr val="bg1"/>
                </a:solidFill>
                <a:latin typeface="Times New Roman" pitchFamily="18" charset="0"/>
                <a:cs typeface="Times New Roman" pitchFamily="18" charset="0"/>
              </a:rPr>
              <a:t>TTL	: Majalengka, 17 Agustus 1994</a:t>
            </a:r>
          </a:p>
          <a:p>
            <a:pPr>
              <a:buNone/>
            </a:pPr>
            <a:endParaRPr lang="id-ID" sz="1800" b="1" dirty="0" smtClean="0">
              <a:solidFill>
                <a:schemeClr val="bg1"/>
              </a:solidFill>
              <a:latin typeface="Times New Roman" pitchFamily="18" charset="0"/>
              <a:cs typeface="Times New Roman" pitchFamily="18" charset="0"/>
            </a:endParaRPr>
          </a:p>
          <a:p>
            <a:pPr>
              <a:buNone/>
            </a:pPr>
            <a:r>
              <a:rPr lang="id-ID" sz="1800" b="1" dirty="0" smtClean="0">
                <a:solidFill>
                  <a:schemeClr val="bg1"/>
                </a:solidFill>
                <a:latin typeface="Times New Roman" pitchFamily="18" charset="0"/>
                <a:cs typeface="Times New Roman" pitchFamily="18" charset="0"/>
              </a:rPr>
              <a:t>Kelas	: 2.H</a:t>
            </a:r>
          </a:p>
          <a:p>
            <a:pPr>
              <a:buNone/>
            </a:pPr>
            <a:endParaRPr lang="id-ID" sz="1800" b="1" dirty="0" smtClean="0">
              <a:solidFill>
                <a:schemeClr val="bg1"/>
              </a:solidFill>
              <a:latin typeface="Times New Roman" pitchFamily="18" charset="0"/>
              <a:cs typeface="Times New Roman" pitchFamily="18" charset="0"/>
            </a:endParaRPr>
          </a:p>
          <a:p>
            <a:pPr>
              <a:buNone/>
            </a:pPr>
            <a:r>
              <a:rPr lang="id-ID" sz="1800" b="1" dirty="0" smtClean="0">
                <a:solidFill>
                  <a:schemeClr val="bg1"/>
                </a:solidFill>
                <a:latin typeface="Times New Roman" pitchFamily="18" charset="0"/>
                <a:cs typeface="Times New Roman" pitchFamily="18" charset="0"/>
              </a:rPr>
              <a:t>NPM</a:t>
            </a:r>
            <a:r>
              <a:rPr lang="id-ID" sz="1800" b="1" dirty="0" smtClean="0">
                <a:solidFill>
                  <a:schemeClr val="bg1"/>
                </a:solidFill>
                <a:latin typeface="Times New Roman" pitchFamily="18" charset="0"/>
                <a:cs typeface="Times New Roman" pitchFamily="18" charset="0"/>
              </a:rPr>
              <a:t>	: 111070074</a:t>
            </a:r>
          </a:p>
          <a:p>
            <a:pPr>
              <a:buNone/>
            </a:pPr>
            <a:endParaRPr lang="id-ID" sz="1800" b="1" dirty="0" smtClean="0">
              <a:solidFill>
                <a:schemeClr val="bg1"/>
              </a:solidFill>
              <a:latin typeface="Times New Roman" pitchFamily="18" charset="0"/>
              <a:cs typeface="Times New Roman" pitchFamily="18" charset="0"/>
            </a:endParaRPr>
          </a:p>
          <a:p>
            <a:pPr>
              <a:buNone/>
            </a:pPr>
            <a:r>
              <a:rPr lang="id-ID" sz="1800" b="1" dirty="0" smtClean="0">
                <a:solidFill>
                  <a:schemeClr val="bg1"/>
                </a:solidFill>
                <a:latin typeface="Times New Roman" pitchFamily="18" charset="0"/>
                <a:cs typeface="Times New Roman" pitchFamily="18" charset="0"/>
              </a:rPr>
              <a:t>Hobby	: berfoto</a:t>
            </a:r>
          </a:p>
          <a:p>
            <a:pPr>
              <a:buNone/>
            </a:pPr>
            <a:endParaRPr lang="id-ID" sz="1800" b="1" dirty="0" smtClean="0">
              <a:solidFill>
                <a:schemeClr val="bg1"/>
              </a:solidFill>
              <a:latin typeface="Times New Roman" pitchFamily="18" charset="0"/>
              <a:cs typeface="Times New Roman" pitchFamily="18" charset="0"/>
              <a:sym typeface="Wingdings" pitchFamily="2" charset="2"/>
            </a:endParaRPr>
          </a:p>
          <a:p>
            <a:pPr>
              <a:buNone/>
            </a:pPr>
            <a:r>
              <a:rPr lang="id-ID" sz="1800" b="1" dirty="0" smtClean="0">
                <a:solidFill>
                  <a:schemeClr val="bg1"/>
                </a:solidFill>
                <a:latin typeface="Times New Roman" pitchFamily="18" charset="0"/>
                <a:cs typeface="Times New Roman" pitchFamily="18" charset="0"/>
                <a:sym typeface="Wingdings" pitchFamily="2" charset="2"/>
              </a:rPr>
              <a:t>Motto	: jadikan masa lalu itu sebuah 	pelajaran yg berharga untuk 	masa depan...</a:t>
            </a:r>
          </a:p>
          <a:p>
            <a:pPr>
              <a:buNone/>
            </a:pPr>
            <a:endParaRPr lang="id-ID" sz="1800" b="1" dirty="0" smtClean="0">
              <a:solidFill>
                <a:schemeClr val="bg1"/>
              </a:solidFill>
              <a:latin typeface="Times New Roman" pitchFamily="18" charset="0"/>
              <a:cs typeface="Times New Roman" pitchFamily="18" charset="0"/>
              <a:sym typeface="Wingdings" pitchFamily="2" charset="2"/>
            </a:endParaRPr>
          </a:p>
          <a:p>
            <a:pPr>
              <a:buNone/>
            </a:pPr>
            <a:r>
              <a:rPr lang="id-ID" sz="1800" b="1" dirty="0" smtClean="0">
                <a:solidFill>
                  <a:schemeClr val="bg1"/>
                </a:solidFill>
                <a:latin typeface="Times New Roman" pitchFamily="18" charset="0"/>
                <a:cs typeface="Times New Roman" pitchFamily="18" charset="0"/>
                <a:sym typeface="Wingdings" pitchFamily="2" charset="2"/>
              </a:rPr>
              <a:t>E-mail	: dyahsyirojudin@yahoo.co.id</a:t>
            </a:r>
            <a:endParaRPr lang="id-ID" sz="1800" dirty="0" smtClean="0">
              <a:solidFill>
                <a:schemeClr val="bg1"/>
              </a:solidFill>
              <a:latin typeface="Times New Roman" pitchFamily="18" charset="0"/>
              <a:cs typeface="Times New Roman" pitchFamily="18" charset="0"/>
              <a:sym typeface="Wingdings" pitchFamily="2" charset="2"/>
            </a:endParaRPr>
          </a:p>
          <a:p>
            <a:pPr>
              <a:buNone/>
            </a:pPr>
            <a:endParaRPr lang="id-ID" sz="1800" dirty="0">
              <a:solidFill>
                <a:schemeClr val="bg1"/>
              </a:solidFill>
              <a:latin typeface="Times New Roman" pitchFamily="18" charset="0"/>
              <a:cs typeface="Times New Roman" pitchFamily="18" charset="0"/>
            </a:endParaRPr>
          </a:p>
        </p:txBody>
      </p:sp>
      <p:sp>
        <p:nvSpPr>
          <p:cNvPr id="14" name="Action Button: End 13">
            <a:hlinkClick r:id="rId5" action="ppaction://hlinksldjump" highlightClick="1"/>
          </p:cNvPr>
          <p:cNvSpPr/>
          <p:nvPr/>
        </p:nvSpPr>
        <p:spPr>
          <a:xfrm>
            <a:off x="8763000" y="6400800"/>
            <a:ext cx="381000" cy="457200"/>
          </a:xfrm>
          <a:prstGeom prst="actionButtonEnd">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5" name="Action Button: Home 14">
            <a:hlinkClick r:id="rId6"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16" name="Rounded Rectangle 15">
            <a:hlinkClick r:id="rId6"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17" name="Rounded Rectangle 16">
            <a:hlinkClick r:id="rId7"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18" name="Rounded Rectangle 17">
            <a:hlinkClick r:id="rId8"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19" name="Rounded Rectangle 18">
            <a:hlinkClick r:id="rId9"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20" name="Rounded Rectangle 19">
            <a:hlinkClick r:id="rId10"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pic>
        <p:nvPicPr>
          <p:cNvPr id="1026" name="Picture 2" descr="E:\ROSA ROSDIANITA\18023_343590325748182_2115127977_n.jpg"/>
          <p:cNvPicPr>
            <a:picLocks noChangeAspect="1" noChangeArrowheads="1"/>
          </p:cNvPicPr>
          <p:nvPr/>
        </p:nvPicPr>
        <p:blipFill>
          <a:blip r:embed="rId11"/>
          <a:srcRect/>
          <a:stretch>
            <a:fillRect/>
          </a:stretch>
        </p:blipFill>
        <p:spPr bwMode="auto">
          <a:xfrm>
            <a:off x="5257800" y="1447800"/>
            <a:ext cx="3048000" cy="4114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trips/>
    <p:sndAc>
      <p:stSnd>
        <p:snd r:embed="rId3" name="click.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ROSA ROSDIANITA\semester 3\prokom 1\SUMBER, catamsia\buletin\Religious_wallpapers_289.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9" name="Action Button: Beginning 8">
            <a:hlinkClick r:id="" action="ppaction://hlinkshowjump?jump=firstslide" highlightClick="1"/>
          </p:cNvPr>
          <p:cNvSpPr/>
          <p:nvPr/>
        </p:nvSpPr>
        <p:spPr>
          <a:xfrm>
            <a:off x="7924800" y="6400800"/>
            <a:ext cx="381000" cy="457200"/>
          </a:xfrm>
          <a:prstGeom prst="actionButtonBeginning">
            <a:avLst/>
          </a:prstGeom>
          <a:no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End 9">
            <a:hlinkClick r:id="" action="ppaction://hlinkshowjump?jump=lastslide" highlightClick="1"/>
          </p:cNvPr>
          <p:cNvSpPr/>
          <p:nvPr/>
        </p:nvSpPr>
        <p:spPr>
          <a:xfrm>
            <a:off x="8763000" y="6400800"/>
            <a:ext cx="381000" cy="457200"/>
          </a:xfrm>
          <a:prstGeom prst="actionButtonEnd">
            <a:avLst/>
          </a:prstGeom>
          <a:no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52400"/>
            <a:ext cx="7467600" cy="1143000"/>
          </a:xfrm>
        </p:spPr>
        <p:txBody>
          <a:bodyPr/>
          <a:lstStyle/>
          <a:p>
            <a:pPr algn="ctr"/>
            <a:r>
              <a:rPr lang="id-ID" dirty="0" smtClean="0">
                <a:solidFill>
                  <a:srgbClr val="993366"/>
                </a:solidFill>
              </a:rPr>
              <a:t>Profil</a:t>
            </a:r>
            <a:endParaRPr lang="id-ID" dirty="0">
              <a:solidFill>
                <a:srgbClr val="993366"/>
              </a:solidFill>
            </a:endParaRPr>
          </a:p>
        </p:txBody>
      </p:sp>
      <p:sp>
        <p:nvSpPr>
          <p:cNvPr id="3" name="Content Placeholder 2"/>
          <p:cNvSpPr>
            <a:spLocks noGrp="1"/>
          </p:cNvSpPr>
          <p:nvPr>
            <p:ph idx="1"/>
          </p:nvPr>
        </p:nvSpPr>
        <p:spPr>
          <a:xfrm>
            <a:off x="381000" y="1219200"/>
            <a:ext cx="4343400" cy="4678363"/>
          </a:xfrm>
        </p:spPr>
        <p:txBody>
          <a:bodyPr>
            <a:normAutofit fontScale="92500" lnSpcReduction="10000"/>
          </a:bodyPr>
          <a:lstStyle/>
          <a:p>
            <a:pPr>
              <a:buNone/>
            </a:pPr>
            <a:r>
              <a:rPr lang="id-ID" sz="1800" b="1" dirty="0" smtClean="0">
                <a:solidFill>
                  <a:schemeClr val="bg1"/>
                </a:solidFill>
                <a:latin typeface="Times New Roman" pitchFamily="18" charset="0"/>
                <a:cs typeface="Times New Roman" pitchFamily="18" charset="0"/>
              </a:rPr>
              <a:t>Nama	: Rizki Khoerinnisa</a:t>
            </a:r>
          </a:p>
          <a:p>
            <a:pPr>
              <a:buNone/>
            </a:pPr>
            <a:endParaRPr lang="id-ID" sz="1800" b="1" dirty="0" smtClean="0">
              <a:solidFill>
                <a:schemeClr val="bg1"/>
              </a:solidFill>
              <a:latin typeface="Times New Roman" pitchFamily="18" charset="0"/>
              <a:cs typeface="Times New Roman" pitchFamily="18" charset="0"/>
            </a:endParaRPr>
          </a:p>
          <a:p>
            <a:pPr>
              <a:buNone/>
            </a:pPr>
            <a:r>
              <a:rPr lang="id-ID" sz="1800" b="1" dirty="0" smtClean="0">
                <a:solidFill>
                  <a:schemeClr val="bg1"/>
                </a:solidFill>
                <a:latin typeface="Times New Roman" pitchFamily="18" charset="0"/>
                <a:cs typeface="Times New Roman" pitchFamily="18" charset="0"/>
              </a:rPr>
              <a:t>TTL	: Cirebon,  8 Agustus 1993</a:t>
            </a:r>
          </a:p>
          <a:p>
            <a:pPr>
              <a:buNone/>
            </a:pPr>
            <a:endParaRPr lang="id-ID" sz="1800" b="1" dirty="0" smtClean="0">
              <a:solidFill>
                <a:schemeClr val="bg1"/>
              </a:solidFill>
              <a:latin typeface="Times New Roman" pitchFamily="18" charset="0"/>
              <a:cs typeface="Times New Roman" pitchFamily="18" charset="0"/>
            </a:endParaRPr>
          </a:p>
          <a:p>
            <a:pPr>
              <a:buNone/>
            </a:pPr>
            <a:r>
              <a:rPr lang="id-ID" sz="1800" b="1" dirty="0" smtClean="0">
                <a:solidFill>
                  <a:schemeClr val="bg1"/>
                </a:solidFill>
                <a:latin typeface="Times New Roman" pitchFamily="18" charset="0"/>
                <a:cs typeface="Times New Roman" pitchFamily="18" charset="0"/>
              </a:rPr>
              <a:t>Kelas	: 2.H</a:t>
            </a:r>
          </a:p>
          <a:p>
            <a:pPr>
              <a:buNone/>
            </a:pPr>
            <a:endParaRPr lang="id-ID" sz="1800" b="1" dirty="0" smtClean="0">
              <a:solidFill>
                <a:schemeClr val="bg1"/>
              </a:solidFill>
              <a:latin typeface="Times New Roman" pitchFamily="18" charset="0"/>
              <a:cs typeface="Times New Roman" pitchFamily="18" charset="0"/>
            </a:endParaRPr>
          </a:p>
          <a:p>
            <a:pPr>
              <a:buNone/>
            </a:pPr>
            <a:r>
              <a:rPr lang="id-ID" sz="1800" b="1" dirty="0" smtClean="0">
                <a:solidFill>
                  <a:schemeClr val="bg1"/>
                </a:solidFill>
                <a:latin typeface="Times New Roman" pitchFamily="18" charset="0"/>
                <a:cs typeface="Times New Roman" pitchFamily="18" charset="0"/>
              </a:rPr>
              <a:t>NPM</a:t>
            </a:r>
            <a:r>
              <a:rPr lang="id-ID" sz="1800" b="1" dirty="0" smtClean="0">
                <a:solidFill>
                  <a:schemeClr val="bg1"/>
                </a:solidFill>
                <a:latin typeface="Times New Roman" pitchFamily="18" charset="0"/>
                <a:cs typeface="Times New Roman" pitchFamily="18" charset="0"/>
              </a:rPr>
              <a:t>	: 111070278</a:t>
            </a:r>
          </a:p>
          <a:p>
            <a:pPr>
              <a:buNone/>
            </a:pPr>
            <a:endParaRPr lang="id-ID" sz="1800" b="1" dirty="0" smtClean="0">
              <a:solidFill>
                <a:schemeClr val="bg1"/>
              </a:solidFill>
              <a:latin typeface="Times New Roman" pitchFamily="18" charset="0"/>
              <a:cs typeface="Times New Roman" pitchFamily="18" charset="0"/>
            </a:endParaRPr>
          </a:p>
          <a:p>
            <a:pPr>
              <a:buNone/>
            </a:pPr>
            <a:r>
              <a:rPr lang="id-ID" sz="1800" b="1" dirty="0" smtClean="0">
                <a:solidFill>
                  <a:schemeClr val="bg1"/>
                </a:solidFill>
                <a:latin typeface="Times New Roman" pitchFamily="18" charset="0"/>
                <a:cs typeface="Times New Roman" pitchFamily="18" charset="0"/>
              </a:rPr>
              <a:t>Hobby	: ng-pump</a:t>
            </a:r>
          </a:p>
          <a:p>
            <a:pPr>
              <a:buNone/>
            </a:pPr>
            <a:endParaRPr lang="id-ID" sz="1800" b="1" dirty="0" smtClean="0">
              <a:solidFill>
                <a:schemeClr val="bg1"/>
              </a:solidFill>
              <a:latin typeface="Times New Roman" pitchFamily="18" charset="0"/>
              <a:cs typeface="Times New Roman" pitchFamily="18" charset="0"/>
              <a:sym typeface="Wingdings" pitchFamily="2" charset="2"/>
            </a:endParaRPr>
          </a:p>
          <a:p>
            <a:pPr>
              <a:buNone/>
            </a:pPr>
            <a:r>
              <a:rPr lang="id-ID" sz="1800" b="1" dirty="0" smtClean="0">
                <a:solidFill>
                  <a:schemeClr val="bg1"/>
                </a:solidFill>
                <a:latin typeface="Times New Roman" pitchFamily="18" charset="0"/>
                <a:cs typeface="Times New Roman" pitchFamily="18" charset="0"/>
                <a:sym typeface="Wingdings" pitchFamily="2" charset="2"/>
              </a:rPr>
              <a:t>Motto	: tidak ada yang tidak mungkin di 	dunia ini bagi Tuhan, tapi yg kita 	alami sendiri tentunya ada yg 	tidak mungkin...</a:t>
            </a:r>
          </a:p>
          <a:p>
            <a:pPr>
              <a:buNone/>
            </a:pPr>
            <a:endParaRPr lang="id-ID" sz="1800" b="1" dirty="0" smtClean="0">
              <a:solidFill>
                <a:schemeClr val="bg1"/>
              </a:solidFill>
              <a:latin typeface="Times New Roman" pitchFamily="18" charset="0"/>
              <a:cs typeface="Times New Roman" pitchFamily="18" charset="0"/>
              <a:sym typeface="Wingdings" pitchFamily="2" charset="2"/>
            </a:endParaRPr>
          </a:p>
          <a:p>
            <a:pPr>
              <a:buNone/>
            </a:pPr>
            <a:r>
              <a:rPr lang="id-ID" sz="1800" b="1" dirty="0" smtClean="0">
                <a:solidFill>
                  <a:schemeClr val="bg1"/>
                </a:solidFill>
                <a:latin typeface="Times New Roman" pitchFamily="18" charset="0"/>
                <a:cs typeface="Times New Roman" pitchFamily="18" charset="0"/>
                <a:sym typeface="Wingdings" pitchFamily="2" charset="2"/>
              </a:rPr>
              <a:t>E-mail	: mammuteimut774@gmail.com</a:t>
            </a:r>
            <a:endParaRPr lang="id-ID" sz="1800" dirty="0" smtClean="0">
              <a:solidFill>
                <a:schemeClr val="bg1"/>
              </a:solidFill>
              <a:latin typeface="Times New Roman" pitchFamily="18" charset="0"/>
              <a:cs typeface="Times New Roman" pitchFamily="18" charset="0"/>
              <a:sym typeface="Wingdings" pitchFamily="2" charset="2"/>
            </a:endParaRPr>
          </a:p>
          <a:p>
            <a:pPr>
              <a:buNone/>
            </a:pPr>
            <a:endParaRPr lang="id-ID" sz="1800" dirty="0">
              <a:solidFill>
                <a:schemeClr val="bg1"/>
              </a:solidFill>
              <a:latin typeface="Times New Roman" pitchFamily="18" charset="0"/>
              <a:cs typeface="Times New Roman" pitchFamily="18" charset="0"/>
            </a:endParaRPr>
          </a:p>
        </p:txBody>
      </p:sp>
      <p:sp>
        <p:nvSpPr>
          <p:cNvPr id="13" name="Action Button: Home 12">
            <a:hlinkClick r:id="rId5"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21" name="Rounded Rectangle 20">
            <a:hlinkClick r:id="rId5"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22" name="Rounded Rectangle 21">
            <a:hlinkClick r:id="rId6"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23" name="Rounded Rectangle 22">
            <a:hlinkClick r:id="rId7"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24" name="Rounded Rectangle 23">
            <a:hlinkClick r:id="rId8"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25" name="Rounded Rectangle 24">
            <a:hlinkClick r:id="rId9"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pic>
        <p:nvPicPr>
          <p:cNvPr id="2050" name="Picture 2" descr="E:\ROSA ROSDIANITA\154909_531310196882215_1205619042_n.jpg"/>
          <p:cNvPicPr>
            <a:picLocks noChangeAspect="1" noChangeArrowheads="1"/>
          </p:cNvPicPr>
          <p:nvPr/>
        </p:nvPicPr>
        <p:blipFill>
          <a:blip r:embed="rId10"/>
          <a:srcRect/>
          <a:stretch>
            <a:fillRect/>
          </a:stretch>
        </p:blipFill>
        <p:spPr bwMode="auto">
          <a:xfrm>
            <a:off x="5257800" y="1066800"/>
            <a:ext cx="3200400" cy="4419600"/>
          </a:xfrm>
          <a:prstGeom prst="rect">
            <a:avLst/>
          </a:prstGeom>
          <a:ln>
            <a:noFill/>
          </a:ln>
          <a:effectLst>
            <a:softEdge rad="112500"/>
          </a:effectLst>
        </p:spPr>
      </p:pic>
    </p:spTree>
  </p:cSld>
  <p:clrMapOvr>
    <a:masterClrMapping/>
  </p:clrMapOvr>
  <p:transition spd="med">
    <p:strips/>
    <p:sndAc>
      <p:stSnd>
        <p:snd r:embed="rId3" name="click.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ROSA ROSDIANITA\semester 3\prokom 1\SUMBER, catamsia\buletin\Religious_wallpapers_289.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 name="Action Button: Beginning 8">
            <a:hlinkClick r:id="" action="ppaction://hlinkshowjump?jump=firstslide" highlightClick="1"/>
          </p:cNvPr>
          <p:cNvSpPr/>
          <p:nvPr/>
        </p:nvSpPr>
        <p:spPr>
          <a:xfrm>
            <a:off x="7924800" y="6400800"/>
            <a:ext cx="381000" cy="457200"/>
          </a:xfrm>
          <a:prstGeom prst="actionButtonBeginning">
            <a:avLst/>
          </a:prstGeom>
          <a:no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End 9">
            <a:hlinkClick r:id="" action="ppaction://hlinkshowjump?jump=lastslide" highlightClick="1"/>
          </p:cNvPr>
          <p:cNvSpPr/>
          <p:nvPr/>
        </p:nvSpPr>
        <p:spPr>
          <a:xfrm>
            <a:off x="8763000" y="6400800"/>
            <a:ext cx="381000" cy="457200"/>
          </a:xfrm>
          <a:prstGeom prst="actionButtonEnd">
            <a:avLst/>
          </a:prstGeom>
          <a:no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52400"/>
            <a:ext cx="7467600" cy="1143000"/>
          </a:xfrm>
        </p:spPr>
        <p:txBody>
          <a:bodyPr>
            <a:normAutofit/>
          </a:bodyPr>
          <a:lstStyle/>
          <a:p>
            <a:pPr algn="ctr"/>
            <a:r>
              <a:rPr lang="id-ID" sz="3600" dirty="0" smtClean="0">
                <a:solidFill>
                  <a:srgbClr val="993366"/>
                </a:solidFill>
                <a:latin typeface="Times New Roman" pitchFamily="18" charset="0"/>
                <a:cs typeface="Times New Roman" pitchFamily="18" charset="0"/>
              </a:rPr>
              <a:t>KATA-KATA MOTIVASI</a:t>
            </a:r>
            <a:endParaRPr lang="id-ID" sz="3600" dirty="0">
              <a:solidFill>
                <a:srgbClr val="993366"/>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371600"/>
            <a:ext cx="8382000" cy="4525963"/>
          </a:xfrm>
        </p:spPr>
        <p:txBody>
          <a:bodyPr>
            <a:normAutofit/>
          </a:bodyPr>
          <a:lstStyle/>
          <a:p>
            <a:pPr>
              <a:buNone/>
            </a:pPr>
            <a:endParaRPr lang="id-ID" sz="2000" dirty="0" smtClean="0">
              <a:solidFill>
                <a:srgbClr val="66CCFF"/>
              </a:solidFill>
              <a:latin typeface="Times New Roman" pitchFamily="18" charset="0"/>
              <a:cs typeface="Times New Roman" pitchFamily="18" charset="0"/>
              <a:sym typeface="Wingdings" pitchFamily="2" charset="2"/>
            </a:endParaRPr>
          </a:p>
          <a:p>
            <a:pPr algn="ctr">
              <a:buNone/>
            </a:pPr>
            <a:r>
              <a:rPr lang="id-ID" sz="2000" dirty="0" smtClean="0">
                <a:solidFill>
                  <a:srgbClr val="66CCFF"/>
                </a:solidFill>
              </a:rPr>
              <a:t>	Arah yang diberikan pendidikan untuk mengawali hidup seseorang akan menentukan masa depannya.</a:t>
            </a:r>
          </a:p>
          <a:p>
            <a:pPr algn="ctr">
              <a:buNone/>
            </a:pPr>
            <a:r>
              <a:rPr lang="id-ID" sz="2000" dirty="0" smtClean="0">
                <a:solidFill>
                  <a:srgbClr val="66CCFF"/>
                </a:solidFill>
              </a:rPr>
              <a:t>	(Plato)</a:t>
            </a:r>
          </a:p>
          <a:p>
            <a:pPr>
              <a:buNone/>
            </a:pPr>
            <a:endParaRPr lang="id-ID" sz="2000" dirty="0" smtClean="0">
              <a:solidFill>
                <a:srgbClr val="66CCFF"/>
              </a:solidFill>
            </a:endParaRPr>
          </a:p>
          <a:p>
            <a:pPr>
              <a:buNone/>
            </a:pPr>
            <a:endParaRPr lang="id-ID" sz="2000" dirty="0" smtClean="0">
              <a:solidFill>
                <a:srgbClr val="66CCFF"/>
              </a:solidFill>
            </a:endParaRPr>
          </a:p>
          <a:p>
            <a:pPr>
              <a:buNone/>
            </a:pPr>
            <a:endParaRPr lang="id-ID" sz="2000" dirty="0" smtClean="0">
              <a:solidFill>
                <a:srgbClr val="66CCFF"/>
              </a:solidFill>
            </a:endParaRPr>
          </a:p>
          <a:p>
            <a:pPr algn="ctr">
              <a:buNone/>
            </a:pPr>
            <a:r>
              <a:rPr lang="id-ID" sz="2000" dirty="0" smtClean="0">
                <a:solidFill>
                  <a:srgbClr val="66CCFF"/>
                </a:solidFill>
              </a:rPr>
              <a:t>	Salah satu tanda seorang pendidik yang hebat yakni mampu memimpin murid-murid menjelajahi tempat-tempat baru yang bahkan belum pernah didatangi sang pendidik itu sendiri </a:t>
            </a:r>
          </a:p>
          <a:p>
            <a:pPr algn="ctr">
              <a:buNone/>
            </a:pPr>
            <a:r>
              <a:rPr lang="id-ID" sz="2000" dirty="0" smtClean="0">
                <a:solidFill>
                  <a:srgbClr val="66CCFF"/>
                </a:solidFill>
              </a:rPr>
              <a:t>	(Thomas Groome) </a:t>
            </a:r>
          </a:p>
          <a:p>
            <a:pPr algn="ctr">
              <a:buNone/>
            </a:pPr>
            <a:endParaRPr lang="id-ID" sz="2000" dirty="0" smtClean="0">
              <a:solidFill>
                <a:srgbClr val="66CCFF"/>
              </a:solidFill>
            </a:endParaRPr>
          </a:p>
          <a:p>
            <a:pPr>
              <a:buNone/>
            </a:pPr>
            <a:endParaRPr lang="id-ID" sz="2000" dirty="0">
              <a:solidFill>
                <a:srgbClr val="66CCFF"/>
              </a:solidFill>
              <a:latin typeface="Times New Roman" pitchFamily="18" charset="0"/>
              <a:cs typeface="Times New Roman" pitchFamily="18" charset="0"/>
            </a:endParaRPr>
          </a:p>
        </p:txBody>
      </p:sp>
      <p:sp>
        <p:nvSpPr>
          <p:cNvPr id="13" name="Action Button: Home 12">
            <a:hlinkClick r:id="rId4"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14" name="Rounded Rectangle 13">
            <a:hlinkClick r:id="rId4"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15" name="Rounded Rectangle 14">
            <a:hlinkClick r:id="rId5"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21" name="Rounded Rectangle 20">
            <a:hlinkClick r:id="rId6"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22" name="Rounded Rectangle 21">
            <a:hlinkClick r:id="rId7"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23" name="Rounded Rectangle 22">
            <a:hlinkClick r:id="rId8"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ROSA ROSDIANITA\semester 3\prokom 1\SUMBER, catamsia\buletin\Religious_wallpapers_289.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 name="Action Button: Beginning 8">
            <a:hlinkClick r:id="" action="ppaction://hlinkshowjump?jump=firstslide" highlightClick="1"/>
          </p:cNvPr>
          <p:cNvSpPr/>
          <p:nvPr/>
        </p:nvSpPr>
        <p:spPr>
          <a:xfrm>
            <a:off x="7924800" y="6400800"/>
            <a:ext cx="381000" cy="457200"/>
          </a:xfrm>
          <a:prstGeom prst="actionButtonBeginning">
            <a:avLst/>
          </a:prstGeom>
          <a:no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End 9">
            <a:hlinkClick r:id="" action="ppaction://hlinkshowjump?jump=lastslide" highlightClick="1"/>
          </p:cNvPr>
          <p:cNvSpPr/>
          <p:nvPr/>
        </p:nvSpPr>
        <p:spPr>
          <a:xfrm>
            <a:off x="8763000" y="6400800"/>
            <a:ext cx="381000" cy="457200"/>
          </a:xfrm>
          <a:prstGeom prst="actionButtonEnd">
            <a:avLst/>
          </a:prstGeom>
          <a:no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52400"/>
            <a:ext cx="7467600" cy="1143000"/>
          </a:xfrm>
        </p:spPr>
        <p:txBody>
          <a:bodyPr>
            <a:normAutofit/>
          </a:bodyPr>
          <a:lstStyle/>
          <a:p>
            <a:pPr algn="ctr"/>
            <a:r>
              <a:rPr lang="id-ID" sz="2800" dirty="0" smtClean="0">
                <a:solidFill>
                  <a:srgbClr val="993366"/>
                </a:solidFill>
                <a:latin typeface="Times New Roman" pitchFamily="18" charset="0"/>
                <a:cs typeface="Times New Roman" pitchFamily="18" charset="0"/>
              </a:rPr>
              <a:t>PETUNJUK PENGGUNAAN</a:t>
            </a:r>
            <a:endParaRPr lang="id-ID" sz="2800" dirty="0">
              <a:solidFill>
                <a:srgbClr val="993366"/>
              </a:solidFill>
              <a:latin typeface="Times New Roman" pitchFamily="18" charset="0"/>
              <a:cs typeface="Times New Roman" pitchFamily="18" charset="0"/>
            </a:endParaRPr>
          </a:p>
        </p:txBody>
      </p:sp>
      <p:sp>
        <p:nvSpPr>
          <p:cNvPr id="13" name="Action Button: Home 12">
            <a:hlinkClick r:id="rId4"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14" name="Rounded Rectangle 13">
            <a:hlinkClick r:id="rId4"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15" name="Rounded Rectangle 14">
            <a:hlinkClick r:id="rId5"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21" name="Rounded Rectangle 20">
            <a:hlinkClick r:id="rId6"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22" name="Rounded Rectangle 21">
            <a:hlinkClick r:id="rId7"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23" name="Rounded Rectangle 22">
            <a:hlinkClick r:id="rId8"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
        <p:nvSpPr>
          <p:cNvPr id="17" name="Action Button: Home 16">
            <a:hlinkClick r:id="rId4" action="ppaction://hlinksldjump" highlightClick="1"/>
          </p:cNvPr>
          <p:cNvSpPr/>
          <p:nvPr/>
        </p:nvSpPr>
        <p:spPr>
          <a:xfrm>
            <a:off x="914400" y="39624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18" name="Rounded Rectangle 17">
            <a:hlinkClick r:id="rId4" action="ppaction://hlinksldjump"/>
          </p:cNvPr>
          <p:cNvSpPr/>
          <p:nvPr/>
        </p:nvSpPr>
        <p:spPr>
          <a:xfrm>
            <a:off x="609600" y="1219200"/>
            <a:ext cx="137160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19" name="Rounded Rectangle 18">
            <a:hlinkClick r:id="rId5" action="ppaction://hlinksldjump"/>
          </p:cNvPr>
          <p:cNvSpPr/>
          <p:nvPr/>
        </p:nvSpPr>
        <p:spPr>
          <a:xfrm>
            <a:off x="609600" y="1752600"/>
            <a:ext cx="137160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20" name="Rounded Rectangle 19">
            <a:hlinkClick r:id="rId6" action="ppaction://hlinksldjump"/>
          </p:cNvPr>
          <p:cNvSpPr/>
          <p:nvPr/>
        </p:nvSpPr>
        <p:spPr>
          <a:xfrm>
            <a:off x="609600" y="2286000"/>
            <a:ext cx="137160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24" name="Rounded Rectangle 23">
            <a:hlinkClick r:id="rId7" action="ppaction://hlinksldjump"/>
          </p:cNvPr>
          <p:cNvSpPr/>
          <p:nvPr/>
        </p:nvSpPr>
        <p:spPr>
          <a:xfrm>
            <a:off x="609600" y="2819400"/>
            <a:ext cx="137160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25" name="Rounded Rectangle 24">
            <a:hlinkClick r:id="rId8" action="ppaction://hlinksldjump"/>
          </p:cNvPr>
          <p:cNvSpPr/>
          <p:nvPr/>
        </p:nvSpPr>
        <p:spPr>
          <a:xfrm>
            <a:off x="609600" y="3352800"/>
            <a:ext cx="137160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
        <p:nvSpPr>
          <p:cNvPr id="26" name="Action Button: Beginning 25">
            <a:hlinkClick r:id="rId9" action="ppaction://hlinksldjump" highlightClick="1"/>
          </p:cNvPr>
          <p:cNvSpPr/>
          <p:nvPr/>
        </p:nvSpPr>
        <p:spPr>
          <a:xfrm>
            <a:off x="914400" y="4648200"/>
            <a:ext cx="381000" cy="457200"/>
          </a:xfrm>
          <a:prstGeom prst="actionButtonBeginn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7" name="Action Button: End 26">
            <a:hlinkClick r:id="rId10" action="ppaction://hlinksldjump" highlightClick="1"/>
          </p:cNvPr>
          <p:cNvSpPr/>
          <p:nvPr/>
        </p:nvSpPr>
        <p:spPr>
          <a:xfrm>
            <a:off x="914400" y="5334000"/>
            <a:ext cx="381000" cy="457200"/>
          </a:xfrm>
          <a:prstGeom prst="actionButtonE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8" name="TextBox 27"/>
          <p:cNvSpPr txBox="1"/>
          <p:nvPr/>
        </p:nvSpPr>
        <p:spPr>
          <a:xfrm>
            <a:off x="2819400" y="1295400"/>
            <a:ext cx="6019800" cy="4247317"/>
          </a:xfrm>
          <a:prstGeom prst="rect">
            <a:avLst/>
          </a:prstGeom>
          <a:noFill/>
        </p:spPr>
        <p:txBody>
          <a:bodyPr wrap="square" rtlCol="0">
            <a:spAutoFit/>
          </a:bodyPr>
          <a:lstStyle/>
          <a:p>
            <a:r>
              <a:rPr lang="id-ID" dirty="0" smtClean="0"/>
              <a:t>: Berisi cover</a:t>
            </a:r>
          </a:p>
          <a:p>
            <a:endParaRPr lang="id-ID" dirty="0" smtClean="0"/>
          </a:p>
          <a:p>
            <a:r>
              <a:rPr lang="id-ID" dirty="0" smtClean="0"/>
              <a:t>: Berisi tentang materi matriks</a:t>
            </a:r>
          </a:p>
          <a:p>
            <a:endParaRPr lang="id-ID" dirty="0" smtClean="0"/>
          </a:p>
          <a:p>
            <a:r>
              <a:rPr lang="id-ID" dirty="0" smtClean="0"/>
              <a:t>: berisi soal-soal latihan</a:t>
            </a:r>
          </a:p>
          <a:p>
            <a:endParaRPr lang="id-ID" dirty="0" smtClean="0"/>
          </a:p>
          <a:p>
            <a:r>
              <a:rPr lang="id-ID" dirty="0" smtClean="0"/>
              <a:t>: berisi tentang kata-kata motivasi</a:t>
            </a:r>
          </a:p>
          <a:p>
            <a:endParaRPr lang="id-ID" dirty="0" smtClean="0"/>
          </a:p>
          <a:p>
            <a:r>
              <a:rPr lang="id-ID" dirty="0" smtClean="0"/>
              <a:t>: berisi profil pembuat</a:t>
            </a:r>
          </a:p>
          <a:p>
            <a:endParaRPr lang="id-ID" dirty="0" smtClean="0"/>
          </a:p>
          <a:p>
            <a:r>
              <a:rPr lang="id-ID" dirty="0" smtClean="0"/>
              <a:t>: klik tombol ini jika ingin kembali ke home </a:t>
            </a:r>
          </a:p>
          <a:p>
            <a:endParaRPr lang="id-ID" dirty="0" smtClean="0"/>
          </a:p>
          <a:p>
            <a:r>
              <a:rPr lang="id-ID" dirty="0" smtClean="0"/>
              <a:t>: klik tombol ini jika ingin kembali ke slide sebelumnya</a:t>
            </a:r>
          </a:p>
          <a:p>
            <a:endParaRPr lang="id-ID" dirty="0" smtClean="0"/>
          </a:p>
          <a:p>
            <a:r>
              <a:rPr lang="id-ID" dirty="0" smtClean="0"/>
              <a:t>: klik tombol ini jika ingin kembali ke slide setelahnya</a:t>
            </a:r>
            <a:endParaRPr lang="id-ID" dirty="0"/>
          </a:p>
        </p:txBody>
      </p:sp>
    </p:spTree>
  </p:cSld>
  <p:clrMapOvr>
    <a:masterClrMapping/>
  </p:clrMapOvr>
  <p:transition spd="med">
    <p:strips/>
    <p:sndAc>
      <p:stSnd>
        <p:snd r:embed="rId2" name="click.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5" name="Picture 2" descr="E:\ROSA ROSDIANITA\semester 3\prokom 1\SUMBER, catamsia\buletin\Religious_wallpapers_289.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22" name="Action Button: Beginning 21">
            <a:hlinkClick r:id="rId5" action="ppaction://hlinksldjump" highlightClick="1"/>
          </p:cNvPr>
          <p:cNvSpPr/>
          <p:nvPr/>
        </p:nvSpPr>
        <p:spPr>
          <a:xfrm>
            <a:off x="7924800" y="6400800"/>
            <a:ext cx="381000" cy="457200"/>
          </a:xfrm>
          <a:prstGeom prst="actionButtonBeginn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3" name="Action Button: End 22">
            <a:hlinkClick r:id="rId6" action="ppaction://hlinksldjump" highlightClick="1"/>
          </p:cNvPr>
          <p:cNvSpPr/>
          <p:nvPr/>
        </p:nvSpPr>
        <p:spPr>
          <a:xfrm>
            <a:off x="8763000" y="6400800"/>
            <a:ext cx="381000" cy="457200"/>
          </a:xfrm>
          <a:prstGeom prst="actionButtonE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4" name="Subtitle 13"/>
          <p:cNvSpPr>
            <a:spLocks noGrp="1"/>
          </p:cNvSpPr>
          <p:nvPr>
            <p:ph sz="half" idx="1"/>
          </p:nvPr>
        </p:nvSpPr>
        <p:spPr>
          <a:xfrm>
            <a:off x="152400" y="1066800"/>
            <a:ext cx="4495800" cy="4876800"/>
          </a:xfrm>
          <a:solidFill>
            <a:schemeClr val="accent5">
              <a:lumMod val="75000"/>
            </a:schemeClr>
          </a:solidFill>
        </p:spPr>
        <p:txBody>
          <a:bodyPr>
            <a:noAutofit/>
          </a:bodyPr>
          <a:lstStyle/>
          <a:p>
            <a:pPr algn="l"/>
            <a:r>
              <a:rPr lang="id-ID" sz="2200" dirty="0" smtClean="0">
                <a:ln>
                  <a:solidFill>
                    <a:schemeClr val="bg1"/>
                  </a:solidFill>
                </a:ln>
                <a:solidFill>
                  <a:schemeClr val="bg1"/>
                </a:solidFill>
                <a:effectLst>
                  <a:glow rad="101600">
                    <a:srgbClr val="7030A0">
                      <a:alpha val="60000"/>
                    </a:srgbClr>
                  </a:glow>
                </a:effectLst>
                <a:latin typeface="Bernard MT Condensed" pitchFamily="18" charset="0"/>
              </a:rPr>
              <a:t>Pada 17 april 2003, universitas pendidikan literatur indonesia (UPLI), mewisuda 2.630 mahasiswanya. 209 wisudawan diantaranya adalah wisudawan dari fakultas pendidikan matematika dan ilmu pengetahuan alam (FPMIPA). Berikut ini data wisudawan FPMIPA UPLI pada april 2003tersebut. </a:t>
            </a:r>
            <a:endParaRPr lang="en-US" sz="2200" dirty="0">
              <a:ln>
                <a:solidFill>
                  <a:schemeClr val="bg1"/>
                </a:solidFill>
              </a:ln>
              <a:solidFill>
                <a:schemeClr val="bg1"/>
              </a:solidFill>
              <a:effectLst>
                <a:glow rad="101600">
                  <a:srgbClr val="7030A0">
                    <a:alpha val="60000"/>
                  </a:srgbClr>
                </a:glow>
              </a:effectLst>
              <a:latin typeface="Bernard MT Condensed" pitchFamily="18" charset="0"/>
            </a:endParaRPr>
          </a:p>
        </p:txBody>
      </p:sp>
      <p:graphicFrame>
        <p:nvGraphicFramePr>
          <p:cNvPr id="20" name="Content Placeholder 19"/>
          <p:cNvGraphicFramePr>
            <a:graphicFrameLocks noGrp="1"/>
          </p:cNvGraphicFramePr>
          <p:nvPr>
            <p:ph sz="half" idx="2"/>
          </p:nvPr>
        </p:nvGraphicFramePr>
        <p:xfrm>
          <a:off x="4648200" y="1066800"/>
          <a:ext cx="4419600" cy="4876801"/>
        </p:xfrm>
        <a:graphic>
          <a:graphicData uri="http://schemas.openxmlformats.org/drawingml/2006/table">
            <a:tbl>
              <a:tblPr firstRow="1" bandRow="1">
                <a:tableStyleId>{638B1855-1B75-4FBE-930C-398BA8C253C6}</a:tableStyleId>
              </a:tblPr>
              <a:tblGrid>
                <a:gridCol w="1219200"/>
                <a:gridCol w="1486678"/>
                <a:gridCol w="1713722"/>
              </a:tblGrid>
              <a:tr h="696685">
                <a:tc rowSpan="2">
                  <a:txBody>
                    <a:bodyPr/>
                    <a:lstStyle/>
                    <a:p>
                      <a:pPr algn="ctr"/>
                      <a:r>
                        <a:rPr lang="en-US" sz="1800" dirty="0" err="1" smtClean="0"/>
                        <a:t>Jurusan</a:t>
                      </a:r>
                      <a:endParaRPr lang="en-US" sz="1800" b="1" dirty="0">
                        <a:solidFill>
                          <a:schemeClr val="bg1"/>
                        </a:solidFill>
                        <a:latin typeface="Bernard MT Condensed" pitchFamily="18" charset="0"/>
                      </a:endParaRPr>
                    </a:p>
                  </a:txBody>
                  <a:tcPr anchor="ctr"/>
                </a:tc>
                <a:tc gridSpan="2">
                  <a:txBody>
                    <a:bodyPr/>
                    <a:lstStyle/>
                    <a:p>
                      <a:pPr algn="ctr"/>
                      <a:r>
                        <a:rPr lang="en-US" sz="1800" dirty="0" err="1" smtClean="0"/>
                        <a:t>Wisudawan</a:t>
                      </a:r>
                      <a:endParaRPr lang="en-US" sz="1800" dirty="0">
                        <a:solidFill>
                          <a:schemeClr val="bg1"/>
                        </a:solidFill>
                        <a:latin typeface="Bernard MT Condensed" pitchFamily="18" charset="0"/>
                      </a:endParaRPr>
                    </a:p>
                  </a:txBody>
                  <a:tcPr anchor="ctr"/>
                </a:tc>
                <a:tc hMerge="1">
                  <a:txBody>
                    <a:bodyPr/>
                    <a:lstStyle/>
                    <a:p>
                      <a:endParaRPr lang="en-US" dirty="0"/>
                    </a:p>
                  </a:txBody>
                  <a:tcPr/>
                </a:tc>
              </a:tr>
              <a:tr h="1552614">
                <a:tc vMerge="1">
                  <a:txBody>
                    <a:bodyPr/>
                    <a:lstStyle/>
                    <a:p>
                      <a:endParaRPr lang="en-US" dirty="0"/>
                    </a:p>
                  </a:txBody>
                  <a:tcPr/>
                </a:tc>
                <a:tc>
                  <a:txBody>
                    <a:bodyPr/>
                    <a:lstStyle/>
                    <a:p>
                      <a:pPr algn="ctr"/>
                      <a:r>
                        <a:rPr lang="en-US" sz="1400" dirty="0" smtClean="0"/>
                        <a:t>Program </a:t>
                      </a:r>
                      <a:r>
                        <a:rPr lang="en-US" sz="1400" dirty="0" err="1" smtClean="0"/>
                        <a:t>kependidikan</a:t>
                      </a:r>
                      <a:endParaRPr lang="en-US" sz="1400" dirty="0">
                        <a:solidFill>
                          <a:schemeClr val="bg1"/>
                        </a:solidFill>
                        <a:latin typeface="Bernard MT Condensed" pitchFamily="18" charset="0"/>
                      </a:endParaRPr>
                    </a:p>
                  </a:txBody>
                  <a:tcPr anchor="ctr"/>
                </a:tc>
                <a:tc>
                  <a:txBody>
                    <a:bodyPr/>
                    <a:lstStyle/>
                    <a:p>
                      <a:pPr algn="ctr"/>
                      <a:r>
                        <a:rPr lang="en-US" sz="1400" dirty="0" smtClean="0"/>
                        <a:t>Program</a:t>
                      </a:r>
                      <a:r>
                        <a:rPr lang="en-US" sz="1400" baseline="0" dirty="0" smtClean="0"/>
                        <a:t> non </a:t>
                      </a:r>
                      <a:r>
                        <a:rPr lang="en-US" sz="1400" baseline="0" dirty="0" err="1" smtClean="0"/>
                        <a:t>kependidikan</a:t>
                      </a:r>
                      <a:endParaRPr lang="en-US" sz="1400" dirty="0">
                        <a:solidFill>
                          <a:schemeClr val="bg1"/>
                        </a:solidFill>
                        <a:latin typeface="Bernard MT Condensed" pitchFamily="18" charset="0"/>
                      </a:endParaRPr>
                    </a:p>
                  </a:txBody>
                  <a:tcPr anchor="ctr"/>
                </a:tc>
              </a:tr>
              <a:tr h="836024">
                <a:tc>
                  <a:txBody>
                    <a:bodyPr/>
                    <a:lstStyle/>
                    <a:p>
                      <a:pPr algn="ctr"/>
                      <a:r>
                        <a:rPr lang="en-US" sz="1400" dirty="0" err="1" smtClean="0"/>
                        <a:t>Matematika</a:t>
                      </a:r>
                      <a:endParaRPr lang="en-US" sz="1400" dirty="0">
                        <a:solidFill>
                          <a:schemeClr val="bg1"/>
                        </a:solidFill>
                        <a:latin typeface="Bernard MT Condensed" pitchFamily="18" charset="0"/>
                      </a:endParaRPr>
                    </a:p>
                  </a:txBody>
                  <a:tcPr anchor="ctr"/>
                </a:tc>
                <a:tc>
                  <a:txBody>
                    <a:bodyPr/>
                    <a:lstStyle/>
                    <a:p>
                      <a:pPr algn="ctr"/>
                      <a:r>
                        <a:rPr lang="en-US" sz="1400" dirty="0" smtClean="0"/>
                        <a:t>34</a:t>
                      </a:r>
                      <a:endParaRPr lang="en-US" sz="1400" dirty="0">
                        <a:solidFill>
                          <a:schemeClr val="bg1"/>
                        </a:solidFill>
                        <a:latin typeface="Bernard MT Condensed" pitchFamily="18" charset="0"/>
                      </a:endParaRPr>
                    </a:p>
                  </a:txBody>
                  <a:tcPr anchor="ctr"/>
                </a:tc>
                <a:tc>
                  <a:txBody>
                    <a:bodyPr/>
                    <a:lstStyle/>
                    <a:p>
                      <a:pPr algn="ctr"/>
                      <a:r>
                        <a:rPr lang="en-US" sz="1400" dirty="0" smtClean="0"/>
                        <a:t>8</a:t>
                      </a:r>
                      <a:endParaRPr lang="en-US" sz="1400" dirty="0">
                        <a:solidFill>
                          <a:schemeClr val="bg1"/>
                        </a:solidFill>
                        <a:latin typeface="Bernard MT Condensed" pitchFamily="18" charset="0"/>
                      </a:endParaRPr>
                    </a:p>
                  </a:txBody>
                  <a:tcPr anchor="ctr"/>
                </a:tc>
              </a:tr>
              <a:tr h="477727">
                <a:tc>
                  <a:txBody>
                    <a:bodyPr/>
                    <a:lstStyle/>
                    <a:p>
                      <a:pPr algn="ctr"/>
                      <a:r>
                        <a:rPr lang="en-US" sz="1400" dirty="0" err="1" smtClean="0"/>
                        <a:t>Fisika</a:t>
                      </a:r>
                      <a:endParaRPr lang="en-US" sz="1400" dirty="0">
                        <a:solidFill>
                          <a:schemeClr val="bg1"/>
                        </a:solidFill>
                        <a:latin typeface="Bernard MT Condensed" pitchFamily="18" charset="0"/>
                      </a:endParaRPr>
                    </a:p>
                  </a:txBody>
                  <a:tcPr anchor="ctr"/>
                </a:tc>
                <a:tc>
                  <a:txBody>
                    <a:bodyPr/>
                    <a:lstStyle/>
                    <a:p>
                      <a:pPr algn="ctr"/>
                      <a:r>
                        <a:rPr lang="en-US" sz="1400" dirty="0" smtClean="0"/>
                        <a:t>34</a:t>
                      </a:r>
                      <a:endParaRPr lang="en-US" sz="1400" dirty="0">
                        <a:solidFill>
                          <a:schemeClr val="bg1"/>
                        </a:solidFill>
                        <a:latin typeface="Bernard MT Condensed" pitchFamily="18" charset="0"/>
                      </a:endParaRPr>
                    </a:p>
                  </a:txBody>
                  <a:tcPr anchor="ctr"/>
                </a:tc>
                <a:tc>
                  <a:txBody>
                    <a:bodyPr/>
                    <a:lstStyle/>
                    <a:p>
                      <a:pPr algn="ctr"/>
                      <a:r>
                        <a:rPr lang="en-US" sz="1400" dirty="0" smtClean="0"/>
                        <a:t>6</a:t>
                      </a:r>
                      <a:endParaRPr lang="en-US" sz="1400" dirty="0">
                        <a:solidFill>
                          <a:schemeClr val="bg1"/>
                        </a:solidFill>
                        <a:latin typeface="Bernard MT Condensed" pitchFamily="18" charset="0"/>
                      </a:endParaRPr>
                    </a:p>
                  </a:txBody>
                  <a:tcPr anchor="ctr"/>
                </a:tc>
              </a:tr>
              <a:tr h="836024">
                <a:tc>
                  <a:txBody>
                    <a:bodyPr/>
                    <a:lstStyle/>
                    <a:p>
                      <a:pPr algn="ctr"/>
                      <a:r>
                        <a:rPr lang="en-US" sz="1400" dirty="0" err="1" smtClean="0"/>
                        <a:t>Biologi</a:t>
                      </a:r>
                      <a:endParaRPr lang="en-US" sz="1400" dirty="0">
                        <a:solidFill>
                          <a:schemeClr val="bg1"/>
                        </a:solidFill>
                        <a:latin typeface="Bernard MT Condensed" pitchFamily="18" charset="0"/>
                      </a:endParaRPr>
                    </a:p>
                  </a:txBody>
                  <a:tcPr anchor="ctr"/>
                </a:tc>
                <a:tc>
                  <a:txBody>
                    <a:bodyPr/>
                    <a:lstStyle/>
                    <a:p>
                      <a:pPr algn="ctr"/>
                      <a:r>
                        <a:rPr lang="en-US" sz="1400" dirty="0" smtClean="0"/>
                        <a:t>51</a:t>
                      </a:r>
                      <a:endParaRPr lang="en-US" sz="1400" dirty="0">
                        <a:solidFill>
                          <a:schemeClr val="bg1"/>
                        </a:solidFill>
                        <a:latin typeface="Bernard MT Condensed" pitchFamily="18" charset="0"/>
                      </a:endParaRPr>
                    </a:p>
                  </a:txBody>
                  <a:tcPr anchor="ctr"/>
                </a:tc>
                <a:tc>
                  <a:txBody>
                    <a:bodyPr/>
                    <a:lstStyle/>
                    <a:p>
                      <a:pPr algn="ctr"/>
                      <a:r>
                        <a:rPr lang="en-US" sz="1400" dirty="0" smtClean="0"/>
                        <a:t>12</a:t>
                      </a:r>
                      <a:endParaRPr lang="en-US" sz="1400" dirty="0">
                        <a:solidFill>
                          <a:schemeClr val="bg1"/>
                        </a:solidFill>
                        <a:latin typeface="Bernard MT Condensed" pitchFamily="18" charset="0"/>
                      </a:endParaRPr>
                    </a:p>
                  </a:txBody>
                  <a:tcPr anchor="ctr"/>
                </a:tc>
              </a:tr>
              <a:tr h="477727">
                <a:tc>
                  <a:txBody>
                    <a:bodyPr/>
                    <a:lstStyle/>
                    <a:p>
                      <a:pPr algn="ctr"/>
                      <a:r>
                        <a:rPr lang="en-US" sz="1400" dirty="0" smtClean="0"/>
                        <a:t>Kimia</a:t>
                      </a:r>
                      <a:endParaRPr lang="en-US" sz="1400" dirty="0">
                        <a:solidFill>
                          <a:schemeClr val="bg1"/>
                        </a:solidFill>
                        <a:latin typeface="Bernard MT Condensed" pitchFamily="18" charset="0"/>
                      </a:endParaRPr>
                    </a:p>
                  </a:txBody>
                  <a:tcPr anchor="ctr"/>
                </a:tc>
                <a:tc>
                  <a:txBody>
                    <a:bodyPr/>
                    <a:lstStyle/>
                    <a:p>
                      <a:pPr algn="ctr"/>
                      <a:r>
                        <a:rPr lang="en-US" sz="1400" dirty="0" smtClean="0"/>
                        <a:t>51</a:t>
                      </a:r>
                      <a:endParaRPr lang="en-US" sz="1400" dirty="0">
                        <a:solidFill>
                          <a:schemeClr val="bg1"/>
                        </a:solidFill>
                        <a:latin typeface="Bernard MT Condensed" pitchFamily="18" charset="0"/>
                      </a:endParaRPr>
                    </a:p>
                  </a:txBody>
                  <a:tcPr anchor="ctr"/>
                </a:tc>
                <a:tc>
                  <a:txBody>
                    <a:bodyPr/>
                    <a:lstStyle/>
                    <a:p>
                      <a:pPr algn="ctr"/>
                      <a:r>
                        <a:rPr lang="en-US" sz="1400" dirty="0" smtClean="0"/>
                        <a:t>13</a:t>
                      </a:r>
                      <a:endParaRPr lang="en-US" sz="1400" dirty="0">
                        <a:solidFill>
                          <a:schemeClr val="bg1"/>
                        </a:solidFill>
                        <a:latin typeface="Bernard MT Condensed" pitchFamily="18" charset="0"/>
                      </a:endParaRPr>
                    </a:p>
                  </a:txBody>
                  <a:tcPr anchor="ctr"/>
                </a:tc>
              </a:tr>
            </a:tbl>
          </a:graphicData>
        </a:graphic>
      </p:graphicFrame>
      <p:sp>
        <p:nvSpPr>
          <p:cNvPr id="26" name="Title 25"/>
          <p:cNvSpPr>
            <a:spLocks noGrp="1"/>
          </p:cNvSpPr>
          <p:nvPr>
            <p:ph type="title"/>
          </p:nvPr>
        </p:nvSpPr>
        <p:spPr>
          <a:xfrm>
            <a:off x="838200" y="274638"/>
            <a:ext cx="7467600" cy="646331"/>
          </a:xfrm>
          <a:prstGeom prst="rect">
            <a:avLst/>
          </a:prstGeom>
          <a:noFill/>
        </p:spPr>
        <p:txBody>
          <a:bodyPr wrap="square" lIns="91440" tIns="45720" rIns="91440" bIns="45720">
            <a:spAutoFit/>
          </a:bodyPr>
          <a:lstStyle/>
          <a:p>
            <a:pPr algn="ctr"/>
            <a:r>
              <a:rPr lang="en-US" sz="3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M</a:t>
            </a:r>
            <a:r>
              <a:rPr lang="id-ID" sz="3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 </a:t>
            </a:r>
            <a:r>
              <a:rPr lang="en-US" sz="3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A</a:t>
            </a:r>
            <a:r>
              <a:rPr lang="id-ID" sz="3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 </a:t>
            </a:r>
            <a:r>
              <a:rPr lang="en-US" sz="3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T</a:t>
            </a:r>
            <a:r>
              <a:rPr lang="id-ID" sz="3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 </a:t>
            </a:r>
            <a:r>
              <a:rPr lang="id-ID" sz="3600" b="1" cap="all"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rPr>
              <a:t>e r i</a:t>
            </a:r>
            <a:endParaRPr lang="id-ID" sz="3600" b="1" cap="all" spc="0" dirty="0" smtClean="0">
              <a:ln w="9000" cmpd="sng">
                <a:solidFill>
                  <a:schemeClr val="accent4">
                    <a:shade val="50000"/>
                    <a:satMod val="120000"/>
                  </a:schemeClr>
                </a:solidFill>
                <a:prstDash val="solid"/>
              </a:ln>
              <a:solidFill>
                <a:schemeClr val="accent2">
                  <a:lumMod val="50000"/>
                </a:schemeClr>
              </a:solidFill>
              <a:effectLst>
                <a:glow rad="228600">
                  <a:schemeClr val="accent6">
                    <a:satMod val="175000"/>
                    <a:alpha val="40000"/>
                  </a:schemeClr>
                </a:glow>
                <a:reflection blurRad="12700" stA="28000" endPos="45000" dist="1000" dir="5400000" sy="-100000" algn="bl" rotWithShape="0"/>
              </a:effectLst>
              <a:latin typeface="Palatino Linotype" pitchFamily="18" charset="0"/>
            </a:endParaRPr>
          </a:p>
        </p:txBody>
      </p:sp>
      <p:sp>
        <p:nvSpPr>
          <p:cNvPr id="33" name="Action Button: Home 32">
            <a:hlinkClick r:id="rId7"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34" name="Rounded Rectangle 33">
            <a:hlinkClick r:id="rId7"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35" name="Rounded Rectangle 34">
            <a:hlinkClick r:id="rId5"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36" name="Rounded Rectangle 35">
            <a:hlinkClick r:id="rId8"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37" name="Rounded Rectangle 36">
            <a:hlinkClick r:id="rId9"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38" name="Rounded Rectangle 37">
            <a:hlinkClick r:id="rId10"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14">
                                            <p:txEl>
                                              <p:pRg st="0" end="0"/>
                                            </p:txEl>
                                          </p:spTgt>
                                        </p:tgtEl>
                                      </p:cBhvr>
                                    </p:animEffect>
                                    <p:set>
                                      <p:cBhvr>
                                        <p:cTn id="7" dur="1" fill="hold">
                                          <p:stCondLst>
                                            <p:cond delay="1999"/>
                                          </p:stCondLst>
                                        </p:cTn>
                                        <p:tgtEl>
                                          <p:spTgt spid="14">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0" nodeType="clickEffect">
                                  <p:stCondLst>
                                    <p:cond delay="0"/>
                                  </p:stCondLst>
                                  <p:childTnLst>
                                    <p:animEffect transition="out" filter="diamond(in)">
                                      <p:cBhvr>
                                        <p:cTn id="11" dur="2000"/>
                                        <p:tgtEl>
                                          <p:spTgt spid="14">
                                            <p:bg/>
                                          </p:spTgt>
                                        </p:tgtEl>
                                      </p:cBhvr>
                                    </p:animEffect>
                                    <p:set>
                                      <p:cBhvr>
                                        <p:cTn id="12" dur="1" fill="hold">
                                          <p:stCondLst>
                                            <p:cond delay="1999"/>
                                          </p:stCondLst>
                                        </p:cTn>
                                        <p:tgtEl>
                                          <p:spTgt spid="14">
                                            <p:bg/>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6" name="Picture 2" descr="E:\ROSA ROSDIANITA\semester 3\prokom 1\SUMBER, catamsia\buletin\Religious_wallpapers_289.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21" name="Action Button: Beginning 20">
            <a:hlinkClick r:id="rId5" action="ppaction://hlinksldjump" highlightClick="1"/>
          </p:cNvPr>
          <p:cNvSpPr/>
          <p:nvPr/>
        </p:nvSpPr>
        <p:spPr>
          <a:xfrm>
            <a:off x="7924800" y="6400800"/>
            <a:ext cx="381000" cy="457200"/>
          </a:xfrm>
          <a:prstGeom prst="actionButtonBeginn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Action Button: End 21">
            <a:hlinkClick r:id="rId6" action="ppaction://hlinksldjump" highlightClick="1"/>
          </p:cNvPr>
          <p:cNvSpPr/>
          <p:nvPr/>
        </p:nvSpPr>
        <p:spPr>
          <a:xfrm>
            <a:off x="8763000" y="6400800"/>
            <a:ext cx="381000" cy="457200"/>
          </a:xfrm>
          <a:prstGeom prst="actionButtonE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533400"/>
            <a:ext cx="6477000" cy="944562"/>
          </a:xfrm>
        </p:spPr>
        <p:txBody>
          <a:bodyPr>
            <a:noAutofit/>
          </a:bodyPr>
          <a:lstStyle/>
          <a:p>
            <a:r>
              <a:rPr lang="id-ID" sz="2400" b="1" dirty="0" smtClean="0">
                <a:solidFill>
                  <a:schemeClr val="tx2">
                    <a:lumMod val="10000"/>
                  </a:schemeClr>
                </a:solidFill>
                <a:effectLst>
                  <a:glow rad="101600">
                    <a:schemeClr val="accent2">
                      <a:satMod val="175000"/>
                      <a:alpha val="40000"/>
                    </a:schemeClr>
                  </a:glow>
                </a:effectLst>
                <a:latin typeface="Times New Roman" pitchFamily="18" charset="0"/>
                <a:cs typeface="Times New Roman" pitchFamily="18" charset="0"/>
              </a:rPr>
              <a:t>Dengan menghilangkan judul baris dan judul kolomnya, penulisan data tersebut dapat diringkas sebagai berikut.</a:t>
            </a:r>
            <a:r>
              <a:rPr lang="en-US" sz="2400" dirty="0" smtClean="0">
                <a:solidFill>
                  <a:schemeClr val="tx2">
                    <a:lumMod val="10000"/>
                  </a:schemeClr>
                </a:solidFill>
                <a:latin typeface="Times New Roman" pitchFamily="18" charset="0"/>
                <a:cs typeface="Times New Roman" pitchFamily="18" charset="0"/>
              </a:rPr>
              <a:t/>
            </a:r>
            <a:br>
              <a:rPr lang="en-US" sz="2400" dirty="0" smtClean="0">
                <a:solidFill>
                  <a:schemeClr val="tx2">
                    <a:lumMod val="10000"/>
                  </a:schemeClr>
                </a:solidFill>
                <a:latin typeface="Times New Roman" pitchFamily="18" charset="0"/>
                <a:cs typeface="Times New Roman" pitchFamily="18" charset="0"/>
              </a:rPr>
            </a:br>
            <a:endParaRPr lang="en-US" sz="2400" dirty="0">
              <a:solidFill>
                <a:schemeClr val="tx2">
                  <a:lumMod val="1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1371600"/>
            <a:ext cx="6553200" cy="4419600"/>
          </a:xfrm>
        </p:spPr>
        <p:txBody>
          <a:bodyPr>
            <a:normAutofit fontScale="77500" lnSpcReduction="20000"/>
          </a:bodyPr>
          <a:lstStyle/>
          <a:p>
            <a:pPr lvl="4">
              <a:buNone/>
            </a:pPr>
            <a:endParaRPr lang="en-US" b="1" dirty="0" smtClean="0">
              <a:solidFill>
                <a:srgbClr val="6600CC"/>
              </a:solidFill>
              <a:effectLst>
                <a:glow rad="228600">
                  <a:schemeClr val="accent3">
                    <a:satMod val="175000"/>
                    <a:alpha val="40000"/>
                  </a:schemeClr>
                </a:glow>
              </a:effectLst>
              <a:latin typeface="Informal Roman" pitchFamily="66" charset="0"/>
            </a:endParaRPr>
          </a:p>
          <a:p>
            <a:r>
              <a:rPr lang="id-ID" sz="3200" b="1" dirty="0" smtClean="0">
                <a:solidFill>
                  <a:schemeClr val="bg1"/>
                </a:solidFill>
                <a:effectLst>
                  <a:glow rad="228600">
                    <a:schemeClr val="accent3">
                      <a:satMod val="175000"/>
                      <a:alpha val="40000"/>
                    </a:schemeClr>
                  </a:glow>
                </a:effectLst>
                <a:latin typeface="Informal Roman" pitchFamily="66" charset="0"/>
              </a:rPr>
              <a:t>Perhatikan susunan kumpulan bilangan disamping. Susunan kumpulan bilangan disamping berbentuk persegi panjang dan dinyatakan dalam baris dan kolom. Susunan suatu kumpulan bilangan dalam bentuk persegi panjang yang diatur menurut baris dan kolom dengan mengguynakan kurung biasa/siku ini disebut matriks. </a:t>
            </a:r>
            <a:endParaRPr lang="en-US" sz="3200" b="1" dirty="0" smtClean="0">
              <a:solidFill>
                <a:schemeClr val="bg1"/>
              </a:solidFill>
              <a:effectLst>
                <a:glow rad="228600">
                  <a:schemeClr val="accent3">
                    <a:satMod val="175000"/>
                    <a:alpha val="40000"/>
                  </a:schemeClr>
                </a:glow>
              </a:effectLst>
              <a:latin typeface="Informal Roman" pitchFamily="66" charset="0"/>
            </a:endParaRPr>
          </a:p>
          <a:p>
            <a:r>
              <a:rPr lang="id-ID" sz="3200" b="1" dirty="0" smtClean="0">
                <a:solidFill>
                  <a:schemeClr val="bg1"/>
                </a:solidFill>
                <a:effectLst>
                  <a:glow rad="228600">
                    <a:schemeClr val="accent3">
                      <a:satMod val="175000"/>
                      <a:alpha val="40000"/>
                    </a:schemeClr>
                  </a:glow>
                </a:effectLst>
                <a:latin typeface="Informal Roman" pitchFamily="66" charset="0"/>
              </a:rPr>
              <a:t>Sebuah matriks dapat diberi nama menggunakan huruf kapital,seperti A, B,C, dan seterusnya. Misalnya nama matriks disamping adalah matriks A. </a:t>
            </a:r>
            <a:endParaRPr lang="en-US" sz="3200" b="1" dirty="0" smtClean="0">
              <a:solidFill>
                <a:schemeClr val="bg1"/>
              </a:solidFill>
              <a:effectLst>
                <a:glow rad="228600">
                  <a:schemeClr val="accent3">
                    <a:satMod val="175000"/>
                    <a:alpha val="40000"/>
                  </a:schemeClr>
                </a:glow>
              </a:effectLst>
              <a:latin typeface="Informal Roman" pitchFamily="66" charset="0"/>
            </a:endParaRPr>
          </a:p>
        </p:txBody>
      </p:sp>
      <p:pic>
        <p:nvPicPr>
          <p:cNvPr id="6145"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10400" y="1295400"/>
            <a:ext cx="1905000" cy="1905000"/>
          </a:xfrm>
          <a:prstGeom prst="rect">
            <a:avLst/>
          </a:prstGeom>
          <a:noFill/>
        </p:spPr>
      </p:pic>
      <p:sp>
        <p:nvSpPr>
          <p:cNvPr id="6147"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Action Button: Home 30">
            <a:hlinkClick r:id="rId8"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32" name="Rounded Rectangle 31">
            <a:hlinkClick r:id="rId8"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33" name="Rounded Rectangle 32">
            <a:hlinkClick r:id="rId9"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34" name="Rounded Rectangle 33">
            <a:hlinkClick r:id="rId10"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35" name="Rounded Rectangle 34">
            <a:hlinkClick r:id="rId11"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36" name="Rounded Rectangle 35">
            <a:hlinkClick r:id="rId12"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0" nodeType="clickEffect">
                                  <p:stCondLst>
                                    <p:cond delay="0"/>
                                  </p:stCondLst>
                                  <p:childTnLst>
                                    <p:animEffect transition="out" filter="checkerboard(across)">
                                      <p:cBhvr>
                                        <p:cTn id="12" dur="500"/>
                                        <p:tgtEl>
                                          <p:spTgt spid="3">
                                            <p:txEl>
                                              <p:pRg st="1" end="1"/>
                                            </p:txEl>
                                          </p:spTgt>
                                        </p:tgtEl>
                                      </p:cBhvr>
                                    </p:animEffect>
                                    <p:set>
                                      <p:cBhvr>
                                        <p:cTn id="1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grpId="0" nodeType="clickEffect">
                                  <p:stCondLst>
                                    <p:cond delay="0"/>
                                  </p:stCondLst>
                                  <p:childTnLst>
                                    <p:animEffect transition="out" filter="checkerboard(across)">
                                      <p:cBhvr>
                                        <p:cTn id="17" dur="500"/>
                                        <p:tgtEl>
                                          <p:spTgt spid="3">
                                            <p:txEl>
                                              <p:pRg st="2" end="2"/>
                                            </p:txEl>
                                          </p:spTgt>
                                        </p:tgtEl>
                                      </p:cBhvr>
                                    </p:animEffect>
                                    <p:set>
                                      <p:cBhvr>
                                        <p:cTn id="1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7" name="Picture 2" descr="E:\ROSA ROSDIANITA\semester 3\prokom 1\SUMBER, catamsia\buletin\Religious_wallpapers_289.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22" name="Action Button: Beginning 21">
            <a:hlinkClick r:id="rId5" action="ppaction://hlinksldjump" highlightClick="1"/>
          </p:cNvPr>
          <p:cNvSpPr/>
          <p:nvPr/>
        </p:nvSpPr>
        <p:spPr>
          <a:xfrm>
            <a:off x="7924800" y="6400800"/>
            <a:ext cx="381000" cy="457200"/>
          </a:xfrm>
          <a:prstGeom prst="actionButtonBeginn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3" name="Action Button: End 22">
            <a:hlinkClick r:id="rId6" action="ppaction://hlinksldjump" highlightClick="1"/>
          </p:cNvPr>
          <p:cNvSpPr/>
          <p:nvPr/>
        </p:nvSpPr>
        <p:spPr>
          <a:xfrm>
            <a:off x="8763000" y="6400800"/>
            <a:ext cx="381000" cy="457200"/>
          </a:xfrm>
          <a:prstGeom prst="actionButtonE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305800" cy="1143000"/>
          </a:xfrm>
        </p:spPr>
        <p:txBody>
          <a:bodyPr>
            <a:normAutofit/>
          </a:bodyPr>
          <a:lstStyle/>
          <a:p>
            <a:pPr algn="ctr"/>
            <a:r>
              <a:rPr lang="id-ID" sz="6600" dirty="0" smtClean="0">
                <a:solidFill>
                  <a:schemeClr val="bg1"/>
                </a:solidFill>
                <a:effectLst>
                  <a:glow rad="139700">
                    <a:schemeClr val="accent2">
                      <a:satMod val="175000"/>
                      <a:alpha val="40000"/>
                    </a:schemeClr>
                  </a:glow>
                </a:effectLst>
                <a:latin typeface="Jokerman" pitchFamily="82" charset="0"/>
              </a:rPr>
              <a:t>A</a:t>
            </a:r>
            <a:r>
              <a:rPr lang="id-ID" sz="6600" baseline="-25000" dirty="0" smtClean="0">
                <a:solidFill>
                  <a:schemeClr val="bg1"/>
                </a:solidFill>
                <a:effectLst>
                  <a:glow rad="139700">
                    <a:schemeClr val="accent2">
                      <a:satMod val="175000"/>
                      <a:alpha val="40000"/>
                    </a:schemeClr>
                  </a:glow>
                </a:effectLst>
                <a:latin typeface="Jokerman" pitchFamily="82" charset="0"/>
              </a:rPr>
              <a:t>4X2</a:t>
            </a:r>
            <a:r>
              <a:rPr lang="id-ID" sz="6600" dirty="0" smtClean="0">
                <a:solidFill>
                  <a:schemeClr val="bg1"/>
                </a:solidFill>
                <a:effectLst>
                  <a:glow rad="139700">
                    <a:schemeClr val="accent2">
                      <a:satMod val="175000"/>
                      <a:alpha val="40000"/>
                    </a:schemeClr>
                  </a:glow>
                </a:effectLst>
                <a:latin typeface="Jokerman" pitchFamily="82" charset="0"/>
              </a:rPr>
              <a:t>=</a:t>
            </a:r>
            <a:endParaRPr lang="en-US" sz="6600" dirty="0">
              <a:solidFill>
                <a:schemeClr val="bg1"/>
              </a:solidFill>
              <a:effectLst>
                <a:glow rad="139700">
                  <a:schemeClr val="accent2">
                    <a:satMod val="175000"/>
                    <a:alpha val="40000"/>
                  </a:schemeClr>
                </a:glow>
              </a:effectLst>
              <a:latin typeface="Jokerman" pitchFamily="82" charset="0"/>
            </a:endParaRPr>
          </a:p>
        </p:txBody>
      </p:sp>
      <p:sp>
        <p:nvSpPr>
          <p:cNvPr id="3" name="Content Placeholder 2"/>
          <p:cNvSpPr>
            <a:spLocks noGrp="1"/>
          </p:cNvSpPr>
          <p:nvPr>
            <p:ph idx="1"/>
          </p:nvPr>
        </p:nvSpPr>
        <p:spPr>
          <a:xfrm>
            <a:off x="533400" y="1676400"/>
            <a:ext cx="6781800" cy="4419600"/>
          </a:xfrm>
        </p:spPr>
        <p:txBody>
          <a:bodyPr>
            <a:normAutofit fontScale="70000" lnSpcReduction="20000"/>
          </a:bodyPr>
          <a:lstStyle/>
          <a:p>
            <a:r>
              <a:rPr lang="id-ID" b="1" dirty="0" smtClean="0">
                <a:effectLst>
                  <a:glow rad="101600">
                    <a:srgbClr val="FF7C80">
                      <a:alpha val="60000"/>
                    </a:srgbClr>
                  </a:glow>
                </a:effectLst>
                <a:latin typeface="Times New Roman" pitchFamily="18" charset="0"/>
                <a:cs typeface="Times New Roman" pitchFamily="18" charset="0"/>
              </a:rPr>
              <a:t>Matriks A terdiri atas 4 baris dan 2 kolom. Oleh karena itu, matriks A dikatakan berordo 4 x 2. Adapun bilangan – bilangan yang terdapat dalam matriks dinamakan </a:t>
            </a:r>
            <a:r>
              <a:rPr lang="id-ID" b="1" i="1" dirty="0" smtClean="0">
                <a:effectLst>
                  <a:glow rad="101600">
                    <a:srgbClr val="FF7C80">
                      <a:alpha val="60000"/>
                    </a:srgbClr>
                  </a:glow>
                </a:effectLst>
                <a:latin typeface="Times New Roman" pitchFamily="18" charset="0"/>
                <a:cs typeface="Times New Roman" pitchFamily="18" charset="0"/>
              </a:rPr>
              <a:t>elemen matriks. </a:t>
            </a:r>
            <a:r>
              <a:rPr lang="id-ID" b="1" dirty="0" smtClean="0">
                <a:effectLst>
                  <a:glow rad="101600">
                    <a:srgbClr val="FF7C80">
                      <a:alpha val="60000"/>
                    </a:srgbClr>
                  </a:glow>
                </a:effectLst>
                <a:latin typeface="Times New Roman" pitchFamily="18" charset="0"/>
                <a:cs typeface="Times New Roman" pitchFamily="18" charset="0"/>
              </a:rPr>
              <a:t>Pada matriks A tersebut, kita dapat menuliskan elemen – elemennya sebagai berikut.</a:t>
            </a:r>
            <a:endParaRPr lang="en-US" b="1" dirty="0" smtClean="0">
              <a:effectLst>
                <a:glow rad="101600">
                  <a:srgbClr val="FF7C80">
                    <a:alpha val="60000"/>
                  </a:srgbClr>
                </a:glow>
              </a:effectLst>
              <a:latin typeface="Times New Roman" pitchFamily="18" charset="0"/>
              <a:cs typeface="Times New Roman" pitchFamily="18" charset="0"/>
            </a:endParaRPr>
          </a:p>
          <a:p>
            <a:pPr lvl="0"/>
            <a:r>
              <a:rPr lang="id-ID" b="1" dirty="0" smtClean="0">
                <a:effectLst>
                  <a:glow rad="101600">
                    <a:srgbClr val="FF7C80">
                      <a:alpha val="60000"/>
                    </a:srgbClr>
                  </a:glow>
                </a:effectLst>
                <a:latin typeface="Times New Roman" pitchFamily="18" charset="0"/>
                <a:cs typeface="Times New Roman" pitchFamily="18" charset="0"/>
              </a:rPr>
              <a:t>Elemen – elemen pada baris pertama adalah 34 dan 8.</a:t>
            </a:r>
            <a:endParaRPr lang="en-US" b="1" dirty="0" smtClean="0">
              <a:effectLst>
                <a:glow rad="101600">
                  <a:srgbClr val="FF7C80">
                    <a:alpha val="60000"/>
                  </a:srgbClr>
                </a:glow>
              </a:effectLst>
              <a:latin typeface="Times New Roman" pitchFamily="18" charset="0"/>
              <a:cs typeface="Times New Roman" pitchFamily="18" charset="0"/>
            </a:endParaRPr>
          </a:p>
          <a:p>
            <a:pPr lvl="0"/>
            <a:r>
              <a:rPr lang="id-ID" b="1" dirty="0" smtClean="0">
                <a:effectLst>
                  <a:glow rad="101600">
                    <a:srgbClr val="FF7C80">
                      <a:alpha val="60000"/>
                    </a:srgbClr>
                  </a:glow>
                </a:effectLst>
                <a:latin typeface="Times New Roman" pitchFamily="18" charset="0"/>
                <a:cs typeface="Times New Roman" pitchFamily="18" charset="0"/>
              </a:rPr>
              <a:t>Elemen – elemen pada baris kedua adalah 34 dan 6.</a:t>
            </a:r>
            <a:endParaRPr lang="en-US" b="1" dirty="0" smtClean="0">
              <a:effectLst>
                <a:glow rad="101600">
                  <a:srgbClr val="FF7C80">
                    <a:alpha val="60000"/>
                  </a:srgbClr>
                </a:glow>
              </a:effectLst>
              <a:latin typeface="Times New Roman" pitchFamily="18" charset="0"/>
              <a:cs typeface="Times New Roman" pitchFamily="18" charset="0"/>
            </a:endParaRPr>
          </a:p>
          <a:p>
            <a:pPr lvl="0"/>
            <a:r>
              <a:rPr lang="id-ID" b="1" dirty="0" smtClean="0">
                <a:effectLst>
                  <a:glow rad="101600">
                    <a:srgbClr val="FF7C80">
                      <a:alpha val="60000"/>
                    </a:srgbClr>
                  </a:glow>
                </a:effectLst>
                <a:latin typeface="Times New Roman" pitchFamily="18" charset="0"/>
                <a:cs typeface="Times New Roman" pitchFamily="18" charset="0"/>
              </a:rPr>
              <a:t>Elemen – elemen pada baris ketiga adalah 51 dan 12.</a:t>
            </a:r>
            <a:endParaRPr lang="en-US" b="1" dirty="0" smtClean="0">
              <a:effectLst>
                <a:glow rad="101600">
                  <a:srgbClr val="FF7C80">
                    <a:alpha val="60000"/>
                  </a:srgbClr>
                </a:glow>
              </a:effectLst>
              <a:latin typeface="Times New Roman" pitchFamily="18" charset="0"/>
              <a:cs typeface="Times New Roman" pitchFamily="18" charset="0"/>
            </a:endParaRPr>
          </a:p>
          <a:p>
            <a:pPr lvl="0"/>
            <a:r>
              <a:rPr lang="id-ID" b="1" dirty="0" smtClean="0">
                <a:effectLst>
                  <a:glow rad="101600">
                    <a:srgbClr val="FF7C80">
                      <a:alpha val="60000"/>
                    </a:srgbClr>
                  </a:glow>
                </a:effectLst>
                <a:latin typeface="Times New Roman" pitchFamily="18" charset="0"/>
                <a:cs typeface="Times New Roman" pitchFamily="18" charset="0"/>
              </a:rPr>
              <a:t>Elemen – elemen pada keempat adalah 51 dan 13.</a:t>
            </a:r>
            <a:endParaRPr lang="en-US" b="1" dirty="0" smtClean="0">
              <a:effectLst>
                <a:glow rad="101600">
                  <a:srgbClr val="FF7C80">
                    <a:alpha val="60000"/>
                  </a:srgbClr>
                </a:glow>
              </a:effectLst>
              <a:latin typeface="Times New Roman" pitchFamily="18" charset="0"/>
              <a:cs typeface="Times New Roman" pitchFamily="18" charset="0"/>
            </a:endParaRPr>
          </a:p>
          <a:p>
            <a:pPr lvl="0"/>
            <a:r>
              <a:rPr lang="id-ID" b="1" dirty="0" smtClean="0">
                <a:effectLst>
                  <a:glow rad="101600">
                    <a:srgbClr val="FF7C80">
                      <a:alpha val="60000"/>
                    </a:srgbClr>
                  </a:glow>
                </a:effectLst>
                <a:latin typeface="Times New Roman" pitchFamily="18" charset="0"/>
                <a:cs typeface="Times New Roman" pitchFamily="18" charset="0"/>
              </a:rPr>
              <a:t>Elemen – elemen pada kolom pertama adalah 34, 34, 51 dan 51.</a:t>
            </a:r>
            <a:endParaRPr lang="en-US" b="1" dirty="0" smtClean="0">
              <a:effectLst>
                <a:glow rad="101600">
                  <a:srgbClr val="FF7C80">
                    <a:alpha val="60000"/>
                  </a:srgbClr>
                </a:glow>
              </a:effectLst>
              <a:latin typeface="Times New Roman" pitchFamily="18" charset="0"/>
              <a:cs typeface="Times New Roman" pitchFamily="18" charset="0"/>
            </a:endParaRPr>
          </a:p>
          <a:p>
            <a:pPr lvl="0"/>
            <a:r>
              <a:rPr lang="id-ID" b="1" dirty="0" smtClean="0">
                <a:effectLst>
                  <a:glow rad="101600">
                    <a:srgbClr val="FF7C80">
                      <a:alpha val="60000"/>
                    </a:srgbClr>
                  </a:glow>
                </a:effectLst>
                <a:latin typeface="Times New Roman" pitchFamily="18" charset="0"/>
                <a:cs typeface="Times New Roman" pitchFamily="18" charset="0"/>
              </a:rPr>
              <a:t>Elemen – elemen pada kolom kedua adalah 8, 6, 12 dan 13.</a:t>
            </a:r>
            <a:endParaRPr lang="en-US" b="1" dirty="0" smtClean="0">
              <a:effectLst>
                <a:glow rad="101600">
                  <a:srgbClr val="FF7C80">
                    <a:alpha val="60000"/>
                  </a:srgbClr>
                </a:glow>
              </a:effectLst>
              <a:latin typeface="Times New Roman" pitchFamily="18" charset="0"/>
              <a:cs typeface="Times New Roman" pitchFamily="18" charset="0"/>
            </a:endParaRPr>
          </a:p>
          <a:p>
            <a:endParaRPr lang="en-US" dirty="0">
              <a:effectLst>
                <a:glow rad="101600">
                  <a:srgbClr val="FF7C80">
                    <a:alpha val="60000"/>
                  </a:srgbClr>
                </a:glow>
              </a:effectLst>
              <a:latin typeface="Times New Roman" pitchFamily="18" charset="0"/>
              <a:cs typeface="Times New Roman" pitchFamily="18" charset="0"/>
            </a:endParaRPr>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400800" y="304800"/>
            <a:ext cx="1219200" cy="1219200"/>
          </a:xfrm>
          <a:prstGeom prst="rect">
            <a:avLst/>
          </a:prstGeom>
          <a:noFill/>
          <a:scene3d>
            <a:camera prst="orthographicFront"/>
            <a:lightRig rig="threePt" dir="t"/>
          </a:scene3d>
          <a:sp3d>
            <a:bevelT w="152400" h="50800" prst="softRound"/>
          </a:sp3d>
        </p:spPr>
      </p:pic>
      <p:sp>
        <p:nvSpPr>
          <p:cNvPr id="31" name="Action Button: Home 30">
            <a:hlinkClick r:id="rId8"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32" name="Rounded Rectangle 31">
            <a:hlinkClick r:id="rId8"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33" name="Rounded Rectangle 32">
            <a:hlinkClick r:id="rId9"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34" name="Rounded Rectangle 33">
            <a:hlinkClick r:id="rId10"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35" name="Rounded Rectangle 34">
            <a:hlinkClick r:id="rId11"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36" name="Rounded Rectangle 35">
            <a:hlinkClick r:id="rId12"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3">
                                            <p:txEl>
                                              <p:pRg st="1" end="1"/>
                                            </p:txEl>
                                          </p:spTgt>
                                        </p:tgtEl>
                                      </p:cBhvr>
                                    </p:animEffect>
                                    <p:set>
                                      <p:cBhvr>
                                        <p:cTn id="1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3">
                                            <p:txEl>
                                              <p:pRg st="2" end="2"/>
                                            </p:txEl>
                                          </p:spTgt>
                                        </p:tgtEl>
                                      </p:cBhvr>
                                    </p:animEffect>
                                    <p:set>
                                      <p:cBhvr>
                                        <p:cTn id="2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3">
                                            <p:txEl>
                                              <p:pRg st="3" end="3"/>
                                            </p:txEl>
                                          </p:spTgt>
                                        </p:tgtEl>
                                      </p:cBhvr>
                                    </p:animEffect>
                                    <p:set>
                                      <p:cBhvr>
                                        <p:cTn id="27"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3">
                                            <p:txEl>
                                              <p:pRg st="4" end="4"/>
                                            </p:txEl>
                                          </p:spTgt>
                                        </p:tgtEl>
                                      </p:cBhvr>
                                    </p:animEffect>
                                    <p:set>
                                      <p:cBhvr>
                                        <p:cTn id="3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0" nodeType="clickEffect">
                                  <p:stCondLst>
                                    <p:cond delay="0"/>
                                  </p:stCondLst>
                                  <p:childTnLst>
                                    <p:animEffect transition="out" filter="checkerboard(across)">
                                      <p:cBhvr>
                                        <p:cTn id="36" dur="500"/>
                                        <p:tgtEl>
                                          <p:spTgt spid="3">
                                            <p:txEl>
                                              <p:pRg st="5" end="5"/>
                                            </p:txEl>
                                          </p:spTgt>
                                        </p:tgtEl>
                                      </p:cBhvr>
                                    </p:animEffect>
                                    <p:set>
                                      <p:cBhvr>
                                        <p:cTn id="37"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grpId="0" nodeType="clickEffect">
                                  <p:stCondLst>
                                    <p:cond delay="0"/>
                                  </p:stCondLst>
                                  <p:childTnLst>
                                    <p:animEffect transition="out" filter="checkerboard(across)">
                                      <p:cBhvr>
                                        <p:cTn id="41" dur="500"/>
                                        <p:tgtEl>
                                          <p:spTgt spid="3">
                                            <p:txEl>
                                              <p:pRg st="6" end="6"/>
                                            </p:txEl>
                                          </p:spTgt>
                                        </p:tgtEl>
                                      </p:cBhvr>
                                    </p:animEffect>
                                    <p:set>
                                      <p:cBhvr>
                                        <p:cTn id="42"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5" name="Picture 2" descr="E:\ROSA ROSDIANITA\semester 3\prokom 1\SUMBER, catamsia\buletin\Religious_wallpapers_289.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21" name="Action Button: Beginning 20">
            <a:hlinkClick r:id="rId5" action="ppaction://hlinksldjump" highlightClick="1"/>
          </p:cNvPr>
          <p:cNvSpPr/>
          <p:nvPr/>
        </p:nvSpPr>
        <p:spPr>
          <a:xfrm>
            <a:off x="7924800" y="6400800"/>
            <a:ext cx="381000" cy="457200"/>
          </a:xfrm>
          <a:prstGeom prst="actionButtonBeginn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2" name="Action Button: End 21">
            <a:hlinkClick r:id="rId6" action="ppaction://hlinksldjump" highlightClick="1"/>
          </p:cNvPr>
          <p:cNvSpPr/>
          <p:nvPr/>
        </p:nvSpPr>
        <p:spPr>
          <a:xfrm>
            <a:off x="8763000" y="6400800"/>
            <a:ext cx="381000" cy="457200"/>
          </a:xfrm>
          <a:prstGeom prst="actionButtonE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7467600" cy="1143000"/>
          </a:xfrm>
        </p:spPr>
        <p:txBody>
          <a:bodyPr>
            <a:noAutofit/>
          </a:bodyPr>
          <a:lstStyle/>
          <a:p>
            <a:r>
              <a:rPr lang="id-ID" sz="3200" dirty="0" smtClean="0">
                <a:solidFill>
                  <a:schemeClr val="bg1"/>
                </a:solidFill>
                <a:effectLst>
                  <a:glow rad="101600">
                    <a:srgbClr val="993366">
                      <a:alpha val="60000"/>
                    </a:srgbClr>
                  </a:glow>
                </a:effectLst>
                <a:latin typeface="Matura MT Script Capitals" pitchFamily="66" charset="0"/>
              </a:rPr>
              <a:t>Uraian ini menggambarkan definisi berikut.</a:t>
            </a:r>
            <a:endParaRPr lang="en-US" sz="3200" dirty="0">
              <a:solidFill>
                <a:schemeClr val="bg1"/>
              </a:solidFill>
              <a:effectLst>
                <a:glow rad="101600">
                  <a:srgbClr val="993366">
                    <a:alpha val="60000"/>
                  </a:srgbClr>
                </a:glow>
              </a:effectLst>
              <a:latin typeface="Matura MT Script Capitals" pitchFamily="66" charset="0"/>
            </a:endParaRPr>
          </a:p>
        </p:txBody>
      </p:sp>
      <p:sp>
        <p:nvSpPr>
          <p:cNvPr id="16" name="Content Placeholder 15"/>
          <p:cNvSpPr>
            <a:spLocks noGrp="1"/>
          </p:cNvSpPr>
          <p:nvPr>
            <p:ph idx="1"/>
          </p:nvPr>
        </p:nvSpPr>
        <p:spPr>
          <a:xfrm>
            <a:off x="1524000" y="1371600"/>
            <a:ext cx="7467600" cy="4525963"/>
          </a:xfrm>
        </p:spPr>
        <p:txBody>
          <a:bodyPr/>
          <a:lstStyle/>
          <a:p>
            <a:endParaRPr lang="en-US" dirty="0"/>
          </a:p>
        </p:txBody>
      </p:sp>
      <p:sp>
        <p:nvSpPr>
          <p:cNvPr id="14" name="TextBox 13"/>
          <p:cNvSpPr txBox="1"/>
          <p:nvPr/>
        </p:nvSpPr>
        <p:spPr>
          <a:xfrm>
            <a:off x="1219200" y="2209800"/>
            <a:ext cx="6781800" cy="2308324"/>
          </a:xfrm>
          <a:prstGeom prst="rect">
            <a:avLst/>
          </a:prstGeom>
          <a:solidFill>
            <a:schemeClr val="accent5">
              <a:lumMod val="60000"/>
              <a:lumOff val="40000"/>
            </a:schemeClr>
          </a:solidFill>
          <a:ln w="38100">
            <a:solidFill>
              <a:schemeClr val="accent3">
                <a:lumMod val="40000"/>
                <a:lumOff val="60000"/>
              </a:schemeClr>
            </a:solidFill>
          </a:ln>
          <a:effectLst>
            <a:glow rad="228600">
              <a:schemeClr val="accent6">
                <a:satMod val="175000"/>
                <a:alpha val="40000"/>
              </a:schemeClr>
            </a:glow>
          </a:effectLst>
        </p:spPr>
        <p:txBody>
          <a:bodyPr wrap="square" rtlCol="0">
            <a:spAutoFit/>
          </a:bodyPr>
          <a:lstStyle/>
          <a:p>
            <a:pPr>
              <a:buFont typeface="Arial" pitchFamily="34" charset="0"/>
              <a:buChar char="•"/>
            </a:pPr>
            <a:r>
              <a:rPr lang="id-ID" sz="2400" i="1" dirty="0" smtClean="0">
                <a:ln cmpd="dbl">
                  <a:solidFill>
                    <a:schemeClr val="tx1"/>
                  </a:solidFill>
                </a:ln>
                <a:effectLst>
                  <a:glow rad="101600">
                    <a:srgbClr val="0070C0">
                      <a:alpha val="60000"/>
                    </a:srgbClr>
                  </a:glow>
                </a:effectLst>
                <a:latin typeface="Colonna MT" pitchFamily="82" charset="0"/>
              </a:rPr>
              <a:t>   Matriks</a:t>
            </a:r>
            <a:r>
              <a:rPr lang="id-ID" sz="2400" dirty="0" smtClean="0">
                <a:ln cmpd="dbl">
                  <a:solidFill>
                    <a:schemeClr val="tx1"/>
                  </a:solidFill>
                </a:ln>
                <a:effectLst>
                  <a:glow rad="101600">
                    <a:srgbClr val="0070C0">
                      <a:alpha val="60000"/>
                    </a:srgbClr>
                  </a:glow>
                </a:effectLst>
                <a:latin typeface="Colonna MT" pitchFamily="82" charset="0"/>
              </a:rPr>
              <a:t> adalah susunan bilangan – bilangan dalam baris dan kolom yangberbentuk persegi panjang.</a:t>
            </a:r>
            <a:endParaRPr lang="en-US" sz="2400" dirty="0" smtClean="0">
              <a:ln cmpd="dbl">
                <a:solidFill>
                  <a:schemeClr val="tx1"/>
                </a:solidFill>
              </a:ln>
              <a:effectLst>
                <a:glow rad="101600">
                  <a:srgbClr val="0070C0">
                    <a:alpha val="60000"/>
                  </a:srgbClr>
                </a:glow>
              </a:effectLst>
              <a:latin typeface="Colonna MT" pitchFamily="82" charset="0"/>
            </a:endParaRPr>
          </a:p>
          <a:p>
            <a:pPr>
              <a:buFont typeface="Arial" pitchFamily="34" charset="0"/>
              <a:buChar char="•"/>
            </a:pPr>
            <a:r>
              <a:rPr lang="id-ID" sz="2400" i="1" dirty="0" smtClean="0">
                <a:ln cmpd="dbl">
                  <a:solidFill>
                    <a:schemeClr val="tx1"/>
                  </a:solidFill>
                </a:ln>
                <a:effectLst>
                  <a:glow rad="101600">
                    <a:srgbClr val="0070C0">
                      <a:alpha val="60000"/>
                    </a:srgbClr>
                  </a:glow>
                </a:effectLst>
                <a:latin typeface="Colonna MT" pitchFamily="82" charset="0"/>
              </a:rPr>
              <a:t>  Baris sebuah matriks </a:t>
            </a:r>
            <a:r>
              <a:rPr lang="id-ID" sz="2400" dirty="0" smtClean="0">
                <a:ln cmpd="dbl">
                  <a:solidFill>
                    <a:schemeClr val="tx1"/>
                  </a:solidFill>
                </a:ln>
                <a:effectLst>
                  <a:glow rad="101600">
                    <a:srgbClr val="0070C0">
                      <a:alpha val="60000"/>
                    </a:srgbClr>
                  </a:glow>
                </a:effectLst>
                <a:latin typeface="Colonna MT" pitchFamily="82" charset="0"/>
              </a:rPr>
              <a:t>adalah susunan bilangan – bilangan yang    mendatar dalam matriks.</a:t>
            </a:r>
            <a:endParaRPr lang="en-US" sz="2400" dirty="0" smtClean="0">
              <a:ln cmpd="dbl">
                <a:solidFill>
                  <a:schemeClr val="tx1"/>
                </a:solidFill>
              </a:ln>
              <a:effectLst>
                <a:glow rad="101600">
                  <a:srgbClr val="0070C0">
                    <a:alpha val="60000"/>
                  </a:srgbClr>
                </a:glow>
              </a:effectLst>
              <a:latin typeface="Colonna MT" pitchFamily="82" charset="0"/>
            </a:endParaRPr>
          </a:p>
          <a:p>
            <a:pPr>
              <a:buFont typeface="Arial" pitchFamily="34" charset="0"/>
              <a:buChar char="•"/>
            </a:pPr>
            <a:r>
              <a:rPr lang="id-ID" sz="2400" i="1" dirty="0" smtClean="0">
                <a:ln cmpd="dbl">
                  <a:solidFill>
                    <a:schemeClr val="tx1"/>
                  </a:solidFill>
                </a:ln>
                <a:effectLst>
                  <a:glow rad="101600">
                    <a:srgbClr val="0070C0">
                      <a:alpha val="60000"/>
                    </a:srgbClr>
                  </a:glow>
                </a:effectLst>
                <a:latin typeface="Colonna MT" pitchFamily="82" charset="0"/>
              </a:rPr>
              <a:t>  Kolom sebuah matriks</a:t>
            </a:r>
            <a:r>
              <a:rPr lang="id-ID" sz="2400" dirty="0" smtClean="0">
                <a:ln cmpd="dbl">
                  <a:solidFill>
                    <a:schemeClr val="tx1"/>
                  </a:solidFill>
                </a:ln>
                <a:effectLst>
                  <a:glow rad="101600">
                    <a:srgbClr val="0070C0">
                      <a:alpha val="60000"/>
                    </a:srgbClr>
                  </a:glow>
                </a:effectLst>
                <a:latin typeface="Colonna MT" pitchFamily="82" charset="0"/>
              </a:rPr>
              <a:t> adalah susunan bilangan – bilangan yang tegak dalam matriks.</a:t>
            </a:r>
            <a:r>
              <a:rPr lang="id-ID" sz="2400" dirty="0" smtClean="0">
                <a:ln cmpd="dbl">
                  <a:solidFill>
                    <a:schemeClr val="tx1"/>
                  </a:solidFill>
                </a:ln>
              </a:rPr>
              <a:t>	</a:t>
            </a:r>
            <a:r>
              <a:rPr lang="id-ID" dirty="0" smtClean="0">
                <a:ln cmpd="dbl">
                  <a:solidFill>
                    <a:schemeClr val="tx1"/>
                  </a:solidFill>
                </a:ln>
              </a:rPr>
              <a:t>	</a:t>
            </a:r>
            <a:endParaRPr lang="en-US" dirty="0">
              <a:ln cmpd="dbl">
                <a:solidFill>
                  <a:schemeClr val="tx1"/>
                </a:solidFill>
              </a:ln>
            </a:endParaRPr>
          </a:p>
        </p:txBody>
      </p:sp>
      <p:sp>
        <p:nvSpPr>
          <p:cNvPr id="30" name="Action Button: Home 29">
            <a:hlinkClick r:id="rId7"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31" name="Rounded Rectangle 30">
            <a:hlinkClick r:id="rId7"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32" name="Rounded Rectangle 31">
            <a:hlinkClick r:id="rId8"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33" name="Rounded Rectangle 32">
            <a:hlinkClick r:id="rId9"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34" name="Rounded Rectangle 33">
            <a:hlinkClick r:id="rId10"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35" name="Rounded Rectangle 34">
            <a:hlinkClick r:id="rId11"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3" name="Picture 2" descr="E:\ROSA ROSDIANITA\semester 3\prokom 1\SUMBER, catamsia\buletin\Religious_wallpapers_289.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838200" y="533400"/>
            <a:ext cx="7239000" cy="1143000"/>
          </a:xfrm>
        </p:spPr>
        <p:txBody>
          <a:bodyPr>
            <a:normAutofit fontScale="90000"/>
          </a:bodyPr>
          <a:lstStyle/>
          <a:p>
            <a:r>
              <a:rPr lang="id-ID" b="1" dirty="0" smtClean="0">
                <a:solidFill>
                  <a:srgbClr val="FF7C80"/>
                </a:solidFill>
                <a:effectLst>
                  <a:glow rad="101600">
                    <a:srgbClr val="660066">
                      <a:alpha val="60000"/>
                    </a:srgbClr>
                  </a:glow>
                </a:effectLst>
                <a:latin typeface="Blackadder ITC" pitchFamily="82" charset="0"/>
              </a:rPr>
              <a:t>Secara umum, matriks berordo  i  x  j  dengan  i dan  j  bilangan asli dapat ditulis sebagai berikut.</a:t>
            </a:r>
            <a:endParaRPr lang="en-US" dirty="0"/>
          </a:p>
        </p:txBody>
      </p:sp>
      <p:pic>
        <p:nvPicPr>
          <p:cNvPr id="1026" name="Picture 2"/>
          <p:cNvPicPr>
            <a:picLocks noGrp="1" noChangeAspect="1" noChangeArrowheads="1"/>
          </p:cNvPicPr>
          <p:nvPr>
            <p:ph idx="1"/>
          </p:nvPr>
        </p:nvPicPr>
        <p:blipFill>
          <a:blip r:embed="rId5" cstate="print"/>
          <a:srcRect l="17347" t="36028" r="55102" b="40377"/>
          <a:stretch>
            <a:fillRect/>
          </a:stretch>
        </p:blipFill>
        <p:spPr bwMode="auto">
          <a:xfrm>
            <a:off x="914400" y="2209800"/>
            <a:ext cx="7301753" cy="3352800"/>
          </a:xfrm>
          <a:prstGeom prst="rect">
            <a:avLst/>
          </a:prstGeom>
          <a:noFill/>
          <a:ln w="9525">
            <a:noFill/>
            <a:miter lim="800000"/>
            <a:headEnd/>
            <a:tailEnd/>
          </a:ln>
        </p:spPr>
      </p:pic>
      <p:sp>
        <p:nvSpPr>
          <p:cNvPr id="18" name="Action Button: Beginning 17">
            <a:hlinkClick r:id="rId6" action="ppaction://hlinksldjump" highlightClick="1"/>
          </p:cNvPr>
          <p:cNvSpPr/>
          <p:nvPr/>
        </p:nvSpPr>
        <p:spPr>
          <a:xfrm>
            <a:off x="7924800" y="6400800"/>
            <a:ext cx="381000" cy="457200"/>
          </a:xfrm>
          <a:prstGeom prst="actionButtonBeginn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9" name="Action Button: End 18">
            <a:hlinkClick r:id="rId7" action="ppaction://hlinksldjump" highlightClick="1"/>
          </p:cNvPr>
          <p:cNvSpPr/>
          <p:nvPr/>
        </p:nvSpPr>
        <p:spPr>
          <a:xfrm>
            <a:off x="8763000" y="6400800"/>
            <a:ext cx="381000" cy="457200"/>
          </a:xfrm>
          <a:prstGeom prst="actionButtonE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7" name="Action Button: Home 26">
            <a:hlinkClick r:id="rId8"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28" name="Rounded Rectangle 27">
            <a:hlinkClick r:id="rId8"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29" name="Rounded Rectangle 28">
            <a:hlinkClick r:id="rId9"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30" name="Rounded Rectangle 29">
            <a:hlinkClick r:id="rId10"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31" name="Rounded Rectangle 30">
            <a:hlinkClick r:id="rId11"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32" name="Rounded Rectangle 31">
            <a:hlinkClick r:id="rId12"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xit" presetSubtype="0" fill="hold" grpId="0" nodeType="clickEffect">
                                  <p:stCondLst>
                                    <p:cond delay="0"/>
                                  </p:stCondLst>
                                  <p:childTnLst>
                                    <p:anim calcmode="discrete" valueType="str">
                                      <p:cBhvr>
                                        <p:cTn id="6" dur="500"/>
                                        <p:tgtEl>
                                          <p:spTgt spid="2"/>
                                        </p:tgtEl>
                                        <p:attrNameLst>
                                          <p:attrName>style.visibility</p:attrName>
                                        </p:attrNameLst>
                                      </p:cBhvr>
                                      <p:tavLst>
                                        <p:tav tm="0">
                                          <p:val>
                                            <p:strVal val="hidden"/>
                                          </p:val>
                                        </p:tav>
                                        <p:tav tm="50000">
                                          <p:val>
                                            <p:strVal val="visible"/>
                                          </p:val>
                                        </p:tav>
                                      </p:tavLst>
                                    </p:anim>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nodeType="clickEffect">
                                  <p:stCondLst>
                                    <p:cond delay="0"/>
                                  </p:stCondLst>
                                  <p:childTnLst>
                                    <p:animEffect transition="out" filter="slide(fromBottom)">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25" name="Picture 2" descr="E:\ROSA ROSDIANITA\semester 3\prokom 1\SUMBER, catamsia\buletin\Religious_wallpapers_289.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990600" y="152400"/>
            <a:ext cx="7467600" cy="1143000"/>
          </a:xfrm>
        </p:spPr>
        <p:txBody>
          <a:bodyPr>
            <a:noAutofit/>
          </a:bodyPr>
          <a:lstStyle/>
          <a:p>
            <a:r>
              <a:rPr lang="id-ID" sz="3200" b="1" dirty="0" smtClean="0">
                <a:solidFill>
                  <a:schemeClr val="bg2">
                    <a:lumMod val="20000"/>
                    <a:lumOff val="80000"/>
                  </a:schemeClr>
                </a:solidFill>
                <a:effectLst>
                  <a:glow rad="101600">
                    <a:srgbClr val="FF00FF">
                      <a:alpha val="60000"/>
                    </a:srgbClr>
                  </a:glow>
                </a:effectLst>
                <a:latin typeface="Chiller" pitchFamily="82" charset="0"/>
              </a:rPr>
              <a:t>Beberapa jenis matriks berdasarkan ordo dan elemen – elemen matriks adalah sebagai berikut.</a:t>
            </a:r>
            <a:endParaRPr lang="en-US" sz="3200" b="1" dirty="0">
              <a:solidFill>
                <a:schemeClr val="bg2">
                  <a:lumMod val="20000"/>
                  <a:lumOff val="80000"/>
                </a:schemeClr>
              </a:solidFill>
              <a:effectLst>
                <a:glow rad="101600">
                  <a:srgbClr val="FF00FF">
                    <a:alpha val="60000"/>
                  </a:srgbClr>
                </a:glow>
              </a:effectLst>
              <a:latin typeface="Chiller" pitchFamily="82" charset="0"/>
            </a:endParaRPr>
          </a:p>
        </p:txBody>
      </p:sp>
      <p:sp>
        <p:nvSpPr>
          <p:cNvPr id="3" name="Content Placeholder 2"/>
          <p:cNvSpPr>
            <a:spLocks noGrp="1"/>
          </p:cNvSpPr>
          <p:nvPr>
            <p:ph idx="1"/>
          </p:nvPr>
        </p:nvSpPr>
        <p:spPr>
          <a:xfrm>
            <a:off x="1066800" y="1371600"/>
            <a:ext cx="6934200" cy="4419600"/>
          </a:xfrm>
          <a:solidFill>
            <a:schemeClr val="accent2">
              <a:lumMod val="20000"/>
              <a:lumOff val="80000"/>
            </a:schemeClr>
          </a:solidFill>
        </p:spPr>
        <p:txBody>
          <a:bodyPr>
            <a:normAutofit fontScale="92500" lnSpcReduction="20000"/>
          </a:bodyPr>
          <a:lstStyle/>
          <a:p>
            <a:pPr>
              <a:buFont typeface="Wingdings" pitchFamily="2" charset="2"/>
              <a:buChar char="q"/>
            </a:pPr>
            <a:endParaRPr lang="id-ID" b="1" i="1" dirty="0" smtClean="0">
              <a:effectLst>
                <a:glow rad="101600">
                  <a:srgbClr val="660066">
                    <a:alpha val="60000"/>
                  </a:srgbClr>
                </a:glow>
              </a:effectLst>
              <a:latin typeface="Curlz MT" pitchFamily="82" charset="0"/>
            </a:endParaRPr>
          </a:p>
          <a:p>
            <a:pPr>
              <a:buFont typeface="Wingdings" pitchFamily="2" charset="2"/>
              <a:buChar char="q"/>
            </a:pPr>
            <a:r>
              <a:rPr lang="id-ID" b="1" i="1" dirty="0" smtClean="0">
                <a:effectLst>
                  <a:glow rad="101600">
                    <a:srgbClr val="660066">
                      <a:alpha val="60000"/>
                    </a:srgbClr>
                  </a:glow>
                </a:effectLst>
                <a:latin typeface="Curlz MT" pitchFamily="82" charset="0"/>
              </a:rPr>
              <a:t>Matriks baris </a:t>
            </a:r>
            <a:r>
              <a:rPr lang="id-ID" b="1" dirty="0" smtClean="0">
                <a:effectLst>
                  <a:glow rad="101600">
                    <a:srgbClr val="660066">
                      <a:alpha val="60000"/>
                    </a:srgbClr>
                  </a:glow>
                </a:effectLst>
                <a:latin typeface="Curlz MT" pitchFamily="82" charset="0"/>
              </a:rPr>
              <a:t> adalah matriks yang terdiri dari satu baris.</a:t>
            </a:r>
            <a:endParaRPr lang="en-US" b="1" dirty="0" smtClean="0">
              <a:effectLst>
                <a:glow rad="101600">
                  <a:srgbClr val="660066">
                    <a:alpha val="60000"/>
                  </a:srgbClr>
                </a:glow>
              </a:effectLst>
              <a:latin typeface="Curlz MT" pitchFamily="82" charset="0"/>
            </a:endParaRPr>
          </a:p>
          <a:p>
            <a:pPr>
              <a:buNone/>
            </a:pPr>
            <a:r>
              <a:rPr lang="id-ID" b="1" dirty="0" smtClean="0">
                <a:effectLst>
                  <a:glow rad="101600">
                    <a:srgbClr val="660066">
                      <a:alpha val="60000"/>
                    </a:srgbClr>
                  </a:glow>
                </a:effectLst>
                <a:latin typeface="Curlz MT" pitchFamily="82" charset="0"/>
              </a:rPr>
              <a:t>Misalnya: P </a:t>
            </a:r>
            <a:r>
              <a:rPr lang="en-US" b="1" dirty="0" smtClean="0">
                <a:effectLst>
                  <a:glow rad="101600">
                    <a:srgbClr val="660066">
                      <a:alpha val="60000"/>
                    </a:srgbClr>
                  </a:glow>
                </a:effectLst>
                <a:latin typeface="Curlz MT" pitchFamily="82" charset="0"/>
              </a:rPr>
              <a:t>=     </a:t>
            </a:r>
            <a:r>
              <a:rPr lang="id-ID" b="1" dirty="0" smtClean="0">
                <a:effectLst>
                  <a:glow rad="101600">
                    <a:srgbClr val="660066">
                      <a:alpha val="60000"/>
                    </a:srgbClr>
                  </a:glow>
                </a:effectLst>
                <a:latin typeface="Curlz MT" pitchFamily="82" charset="0"/>
              </a:rPr>
              <a:t>          </a:t>
            </a:r>
            <a:r>
              <a:rPr lang="en-US" b="1" dirty="0" smtClean="0">
                <a:effectLst>
                  <a:glow rad="101600">
                    <a:srgbClr val="660066">
                      <a:alpha val="60000"/>
                    </a:srgbClr>
                  </a:glow>
                </a:effectLst>
                <a:latin typeface="Curlz MT" pitchFamily="82" charset="0"/>
              </a:rPr>
              <a:t>   Q =</a:t>
            </a:r>
          </a:p>
          <a:p>
            <a:pPr>
              <a:buFont typeface="Wingdings" pitchFamily="2" charset="2"/>
              <a:buChar char="q"/>
            </a:pPr>
            <a:r>
              <a:rPr lang="id-ID" b="1" i="1" dirty="0" smtClean="0">
                <a:effectLst>
                  <a:glow rad="101600">
                    <a:srgbClr val="660066">
                      <a:alpha val="60000"/>
                    </a:srgbClr>
                  </a:glow>
                </a:effectLst>
                <a:latin typeface="Curlz MT" pitchFamily="82" charset="0"/>
              </a:rPr>
              <a:t>Matriks kolom</a:t>
            </a:r>
            <a:r>
              <a:rPr lang="id-ID" b="1" dirty="0" smtClean="0">
                <a:effectLst>
                  <a:glow rad="101600">
                    <a:srgbClr val="660066">
                      <a:alpha val="60000"/>
                    </a:srgbClr>
                  </a:glow>
                </a:effectLst>
                <a:latin typeface="Curlz MT" pitchFamily="82" charset="0"/>
              </a:rPr>
              <a:t> adalah matriks yang terdiri dari suatu kolom.</a:t>
            </a:r>
            <a:endParaRPr lang="en-US" b="1" dirty="0" smtClean="0">
              <a:effectLst>
                <a:glow rad="101600">
                  <a:srgbClr val="660066">
                    <a:alpha val="60000"/>
                  </a:srgbClr>
                </a:glow>
              </a:effectLst>
              <a:latin typeface="Curlz MT" pitchFamily="82" charset="0"/>
            </a:endParaRPr>
          </a:p>
          <a:p>
            <a:pPr>
              <a:buNone/>
            </a:pPr>
            <a:r>
              <a:rPr lang="id-ID" b="1" dirty="0" smtClean="0">
                <a:effectLst>
                  <a:glow rad="101600">
                    <a:srgbClr val="660066">
                      <a:alpha val="60000"/>
                    </a:srgbClr>
                  </a:glow>
                </a:effectLst>
                <a:latin typeface="Curlz MT" pitchFamily="82" charset="0"/>
              </a:rPr>
              <a:t>Misalnya: </a:t>
            </a:r>
            <a:r>
              <a:rPr lang="en-US" b="1" dirty="0" smtClean="0">
                <a:effectLst>
                  <a:glow rad="101600">
                    <a:srgbClr val="660066">
                      <a:alpha val="60000"/>
                    </a:srgbClr>
                  </a:glow>
                </a:effectLst>
                <a:latin typeface="Curlz MT" pitchFamily="82" charset="0"/>
              </a:rPr>
              <a:t>R =      </a:t>
            </a:r>
            <a:r>
              <a:rPr lang="id-ID" b="1" dirty="0" smtClean="0">
                <a:effectLst>
                  <a:glow rad="101600">
                    <a:srgbClr val="660066">
                      <a:alpha val="60000"/>
                    </a:srgbClr>
                  </a:glow>
                </a:effectLst>
                <a:latin typeface="Curlz MT" pitchFamily="82" charset="0"/>
              </a:rPr>
              <a:t>     </a:t>
            </a:r>
            <a:r>
              <a:rPr lang="en-US" b="1" dirty="0" smtClean="0">
                <a:effectLst>
                  <a:glow rad="101600">
                    <a:srgbClr val="660066">
                      <a:alpha val="60000"/>
                    </a:srgbClr>
                  </a:glow>
                </a:effectLst>
                <a:latin typeface="Curlz MT" pitchFamily="82" charset="0"/>
              </a:rPr>
              <a:t>,</a:t>
            </a:r>
            <a:r>
              <a:rPr lang="id-ID" b="1" dirty="0" smtClean="0">
                <a:effectLst>
                  <a:glow rad="101600">
                    <a:srgbClr val="660066">
                      <a:alpha val="60000"/>
                    </a:srgbClr>
                  </a:glow>
                </a:effectLst>
                <a:latin typeface="Curlz MT" pitchFamily="82" charset="0"/>
              </a:rPr>
              <a:t> </a:t>
            </a:r>
            <a:r>
              <a:rPr lang="en-US" b="1" dirty="0" smtClean="0">
                <a:effectLst>
                  <a:glow rad="101600">
                    <a:srgbClr val="660066">
                      <a:alpha val="60000"/>
                    </a:srgbClr>
                  </a:glow>
                </a:effectLst>
                <a:latin typeface="Curlz MT" pitchFamily="82" charset="0"/>
              </a:rPr>
              <a:t> S =</a:t>
            </a:r>
          </a:p>
          <a:p>
            <a:pPr lvl="0">
              <a:buFont typeface="Wingdings" pitchFamily="2" charset="2"/>
              <a:buChar char="q"/>
            </a:pPr>
            <a:r>
              <a:rPr lang="id-ID" b="1" i="1" dirty="0" smtClean="0">
                <a:effectLst>
                  <a:glow rad="101600">
                    <a:srgbClr val="660066">
                      <a:alpha val="60000"/>
                    </a:srgbClr>
                  </a:glow>
                </a:effectLst>
                <a:latin typeface="Curlz MT" pitchFamily="82" charset="0"/>
              </a:rPr>
              <a:t>Matriks persegi</a:t>
            </a:r>
            <a:r>
              <a:rPr lang="id-ID" b="1" dirty="0" smtClean="0">
                <a:effectLst>
                  <a:glow rad="101600">
                    <a:srgbClr val="660066">
                      <a:alpha val="60000"/>
                    </a:srgbClr>
                  </a:glow>
                </a:effectLst>
                <a:latin typeface="Curlz MT" pitchFamily="82" charset="0"/>
              </a:rPr>
              <a:t> adalah matriks yang banyak baris sama dengan banyak kolom.</a:t>
            </a:r>
            <a:endParaRPr lang="en-US" b="1" dirty="0" smtClean="0">
              <a:effectLst>
                <a:glow rad="101600">
                  <a:srgbClr val="660066">
                    <a:alpha val="60000"/>
                  </a:srgbClr>
                </a:glow>
              </a:effectLst>
              <a:latin typeface="Curlz MT" pitchFamily="82" charset="0"/>
            </a:endParaRPr>
          </a:p>
          <a:p>
            <a:pPr>
              <a:buNone/>
            </a:pPr>
            <a:r>
              <a:rPr lang="id-ID" b="1" dirty="0" smtClean="0">
                <a:effectLst>
                  <a:glow rad="101600">
                    <a:srgbClr val="660066">
                      <a:alpha val="60000"/>
                    </a:srgbClr>
                  </a:glow>
                </a:effectLst>
                <a:latin typeface="Curlz MT" pitchFamily="82" charset="0"/>
              </a:rPr>
              <a:t>Misalnya:</a:t>
            </a:r>
            <a:endParaRPr lang="en-US" b="1" dirty="0" smtClean="0">
              <a:effectLst>
                <a:glow rad="101600">
                  <a:srgbClr val="660066">
                    <a:alpha val="60000"/>
                  </a:srgbClr>
                </a:glow>
              </a:effectLst>
              <a:latin typeface="Curlz MT" pitchFamily="82" charset="0"/>
            </a:endParaRPr>
          </a:p>
          <a:p>
            <a:pPr>
              <a:buNone/>
            </a:pPr>
            <a:r>
              <a:rPr lang="id-ID" b="1" dirty="0" smtClean="0">
                <a:effectLst>
                  <a:glow rad="101600">
                    <a:srgbClr val="660066">
                      <a:alpha val="60000"/>
                    </a:srgbClr>
                  </a:glow>
                </a:effectLst>
                <a:latin typeface="Curlz MT" pitchFamily="82" charset="0"/>
              </a:rPr>
              <a:t>T = </a:t>
            </a:r>
            <a:r>
              <a:rPr lang="en-US" b="1" dirty="0" smtClean="0">
                <a:effectLst>
                  <a:glow rad="101600">
                    <a:srgbClr val="660066">
                      <a:alpha val="60000"/>
                    </a:srgbClr>
                  </a:glow>
                </a:effectLst>
                <a:latin typeface="Curlz MT" pitchFamily="82" charset="0"/>
              </a:rPr>
              <a:t>   </a:t>
            </a:r>
            <a:r>
              <a:rPr lang="id-ID" b="1" dirty="0" smtClean="0">
                <a:effectLst>
                  <a:glow rad="101600">
                    <a:srgbClr val="660066">
                      <a:alpha val="60000"/>
                    </a:srgbClr>
                  </a:glow>
                </a:effectLst>
                <a:latin typeface="Curlz MT" pitchFamily="82" charset="0"/>
              </a:rPr>
              <a:t>         </a:t>
            </a:r>
            <a:r>
              <a:rPr lang="en-US" b="1" dirty="0" smtClean="0">
                <a:effectLst>
                  <a:glow rad="101600">
                    <a:srgbClr val="660066">
                      <a:alpha val="60000"/>
                    </a:srgbClr>
                  </a:glow>
                </a:effectLst>
                <a:latin typeface="Curlz MT" pitchFamily="82" charset="0"/>
              </a:rPr>
              <a:t>     , </a:t>
            </a:r>
            <a:r>
              <a:rPr lang="id-ID" b="1" dirty="0" smtClean="0">
                <a:effectLst>
                  <a:glow rad="101600">
                    <a:srgbClr val="660066">
                      <a:alpha val="60000"/>
                    </a:srgbClr>
                  </a:glow>
                </a:effectLst>
                <a:latin typeface="Curlz MT" pitchFamily="82" charset="0"/>
              </a:rPr>
              <a:t> W = </a:t>
            </a:r>
            <a:endParaRPr lang="en-US" b="1" dirty="0" smtClean="0">
              <a:effectLst>
                <a:glow rad="101600">
                  <a:srgbClr val="660066">
                    <a:alpha val="60000"/>
                  </a:srgbClr>
                </a:glow>
              </a:effectLst>
              <a:latin typeface="Curlz MT" pitchFamily="82" charset="0"/>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95600" y="2133600"/>
            <a:ext cx="685800" cy="419100"/>
          </a:xfrm>
          <a:prstGeom prst="rect">
            <a:avLst/>
          </a:prstGeom>
          <a:noFill/>
        </p:spPr>
      </p:pic>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5"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267200" y="2133600"/>
            <a:ext cx="914400" cy="419100"/>
          </a:xfrm>
          <a:prstGeom prst="rect">
            <a:avLst/>
          </a:prstGeom>
          <a:noFill/>
        </p:spPr>
      </p:pic>
      <p:sp>
        <p:nvSpPr>
          <p:cNvPr id="3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19400" y="3256005"/>
            <a:ext cx="418322" cy="553995"/>
          </a:xfrm>
          <a:prstGeom prst="rect">
            <a:avLst/>
          </a:prstGeom>
          <a:noFill/>
        </p:spPr>
      </p:pic>
      <p:sp>
        <p:nvSpPr>
          <p:cNvPr id="30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9"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886200" y="3276600"/>
            <a:ext cx="383381" cy="533400"/>
          </a:xfrm>
          <a:prstGeom prst="rect">
            <a:avLst/>
          </a:prstGeom>
          <a:noFill/>
        </p:spPr>
      </p:pic>
      <p:sp>
        <p:nvSpPr>
          <p:cNvPr id="30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81"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76400" y="4953000"/>
            <a:ext cx="838200" cy="609600"/>
          </a:xfrm>
          <a:prstGeom prst="rect">
            <a:avLst/>
          </a:prstGeom>
          <a:noFill/>
        </p:spPr>
      </p:pic>
      <p:sp>
        <p:nvSpPr>
          <p:cNvPr id="30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83" name="Picture 1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352800" y="4953000"/>
            <a:ext cx="990600" cy="609600"/>
          </a:xfrm>
          <a:prstGeom prst="rect">
            <a:avLst/>
          </a:prstGeom>
          <a:noFill/>
        </p:spPr>
      </p:pic>
      <p:sp>
        <p:nvSpPr>
          <p:cNvPr id="30" name="Action Button: Beginning 29">
            <a:hlinkClick r:id="rId11" action="ppaction://hlinksldjump" highlightClick="1"/>
          </p:cNvPr>
          <p:cNvSpPr/>
          <p:nvPr/>
        </p:nvSpPr>
        <p:spPr>
          <a:xfrm>
            <a:off x="7924800" y="6400800"/>
            <a:ext cx="381000" cy="457200"/>
          </a:xfrm>
          <a:prstGeom prst="actionButtonBeginn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1" name="Action Button: End 30">
            <a:hlinkClick r:id="rId12" action="ppaction://hlinksldjump" highlightClick="1"/>
          </p:cNvPr>
          <p:cNvSpPr/>
          <p:nvPr/>
        </p:nvSpPr>
        <p:spPr>
          <a:xfrm>
            <a:off x="8763000" y="6400800"/>
            <a:ext cx="381000" cy="457200"/>
          </a:xfrm>
          <a:prstGeom prst="actionButtonE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8" name="Action Button: Home 37">
            <a:hlinkClick r:id="rId13"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39" name="Rounded Rectangle 38">
            <a:hlinkClick r:id="rId13"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40" name="Rounded Rectangle 39">
            <a:hlinkClick r:id="rId14"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41" name="Rounded Rectangle 40">
            <a:hlinkClick r:id="rId15"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42" name="Rounded Rectangle 41">
            <a:hlinkClick r:id="rId16"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43" name="Rounded Rectangle 42">
            <a:hlinkClick r:id="rId17"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3">
                                            <p:txEl>
                                              <p:pRg st="3" end="3"/>
                                            </p:txEl>
                                          </p:spTgt>
                                        </p:tgtEl>
                                      </p:cBhvr>
                                    </p:animEffect>
                                    <p:set>
                                      <p:cBhvr>
                                        <p:cTn id="2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3">
                                            <p:txEl>
                                              <p:pRg st="4" end="4"/>
                                            </p:txEl>
                                          </p:spTgt>
                                        </p:tgtEl>
                                      </p:cBhvr>
                                    </p:animEffect>
                                    <p:set>
                                      <p:cBhvr>
                                        <p:cTn id="2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3">
                                            <p:txEl>
                                              <p:pRg st="5" end="5"/>
                                            </p:txEl>
                                          </p:spTgt>
                                        </p:tgtEl>
                                      </p:cBhvr>
                                    </p:animEffect>
                                    <p:set>
                                      <p:cBhvr>
                                        <p:cTn id="3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3">
                                            <p:txEl>
                                              <p:pRg st="6" end="6"/>
                                            </p:txEl>
                                          </p:spTgt>
                                        </p:tgtEl>
                                      </p:cBhvr>
                                    </p:animEffect>
                                    <p:set>
                                      <p:cBhvr>
                                        <p:cTn id="37"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grpId="0" nodeType="clickEffect">
                                  <p:stCondLst>
                                    <p:cond delay="0"/>
                                  </p:stCondLst>
                                  <p:childTnLst>
                                    <p:animEffect transition="out" filter="randombar(horizontal)">
                                      <p:cBhvr>
                                        <p:cTn id="41" dur="500"/>
                                        <p:tgtEl>
                                          <p:spTgt spid="3">
                                            <p:txEl>
                                              <p:pRg st="7" end="7"/>
                                            </p:txEl>
                                          </p:spTgt>
                                        </p:tgtEl>
                                      </p:cBhvr>
                                    </p:animEffect>
                                    <p:set>
                                      <p:cBhvr>
                                        <p:cTn id="42"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grpId="0" nodeType="clickEffect">
                                  <p:stCondLst>
                                    <p:cond delay="0"/>
                                  </p:stCondLst>
                                  <p:childTnLst>
                                    <p:animEffect transition="out" filter="randombar(horizontal)">
                                      <p:cBhvr>
                                        <p:cTn id="46" dur="500"/>
                                        <p:tgtEl>
                                          <p:spTgt spid="3">
                                            <p:bg/>
                                          </p:spTgt>
                                        </p:tgtEl>
                                      </p:cBhvr>
                                    </p:animEffect>
                                    <p:set>
                                      <p:cBhvr>
                                        <p:cTn id="47"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8" name="Picture 2" descr="E:\ROSA ROSDIANITA\semester 3\prokom 1\SUMBER, catamsia\buletin\Religious_wallpapers_289.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13" name="Title 12"/>
          <p:cNvSpPr>
            <a:spLocks noGrp="1"/>
          </p:cNvSpPr>
          <p:nvPr>
            <p:ph type="title"/>
          </p:nvPr>
        </p:nvSpPr>
        <p:spPr/>
        <p:txBody>
          <a:bodyPr>
            <a:normAutofit fontScale="90000"/>
          </a:bodyPr>
          <a:lstStyle/>
          <a:p>
            <a:pPr lvl="0"/>
            <a:r>
              <a:rPr lang="en-US" dirty="0" smtClean="0"/>
              <a:t/>
            </a:r>
            <a:br>
              <a:rPr lang="en-US" dirty="0" smtClean="0"/>
            </a:br>
            <a:endParaRPr lang="en-US" dirty="0"/>
          </a:p>
        </p:txBody>
      </p:sp>
      <p:pic>
        <p:nvPicPr>
          <p:cNvPr id="2054" name="Picture 6"/>
          <p:cNvPicPr>
            <a:picLocks noGrp="1" noChangeAspect="1" noChangeArrowheads="1"/>
          </p:cNvPicPr>
          <p:nvPr>
            <p:ph idx="1"/>
          </p:nvPr>
        </p:nvPicPr>
        <p:blipFill>
          <a:blip r:embed="rId5" cstate="print"/>
          <a:srcRect l="17143" t="7500" r="12857" b="47500"/>
          <a:stretch>
            <a:fillRect/>
          </a:stretch>
        </p:blipFill>
        <p:spPr bwMode="auto">
          <a:xfrm>
            <a:off x="1981200" y="2057400"/>
            <a:ext cx="2489199" cy="914399"/>
          </a:xfrm>
          <a:prstGeom prst="rect">
            <a:avLst/>
          </a:prstGeom>
          <a:noFill/>
          <a:ln w="9525">
            <a:noFill/>
            <a:miter lim="800000"/>
            <a:headEnd/>
            <a:tailEnd/>
          </a:ln>
        </p:spPr>
      </p:pic>
      <p:sp>
        <p:nvSpPr>
          <p:cNvPr id="15" name="Subtitle 14"/>
          <p:cNvSpPr>
            <a:spLocks noGrp="1"/>
          </p:cNvSpPr>
          <p:nvPr>
            <p:ph type="subTitle" idx="4294967295"/>
          </p:nvPr>
        </p:nvSpPr>
        <p:spPr>
          <a:xfrm>
            <a:off x="304801" y="533400"/>
            <a:ext cx="8839200" cy="1600200"/>
          </a:xfrm>
        </p:spPr>
        <p:txBody>
          <a:bodyPr>
            <a:noAutofit/>
          </a:bodyPr>
          <a:lstStyle/>
          <a:p>
            <a:pPr>
              <a:buFont typeface="Wingdings" pitchFamily="2" charset="2"/>
              <a:buChar char="q"/>
            </a:pPr>
            <a:r>
              <a:rPr lang="id-ID" b="1" i="1" dirty="0" smtClean="0">
                <a:solidFill>
                  <a:srgbClr val="FF7C80"/>
                </a:solidFill>
                <a:effectLst>
                  <a:glow rad="101600">
                    <a:schemeClr val="accent2">
                      <a:lumMod val="50000"/>
                      <a:alpha val="60000"/>
                    </a:schemeClr>
                  </a:glow>
                </a:effectLst>
                <a:latin typeface="Times New Roman" pitchFamily="18" charset="0"/>
                <a:cs typeface="Times New Roman" pitchFamily="18" charset="0"/>
              </a:rPr>
              <a:t>Matriks identitas </a:t>
            </a:r>
            <a:r>
              <a:rPr lang="id-ID" b="1" dirty="0" smtClean="0">
                <a:solidFill>
                  <a:srgbClr val="FF7C80"/>
                </a:solidFill>
                <a:effectLst>
                  <a:glow rad="101600">
                    <a:schemeClr val="accent2">
                      <a:lumMod val="50000"/>
                      <a:alpha val="60000"/>
                    </a:schemeClr>
                  </a:glow>
                </a:effectLst>
                <a:latin typeface="Times New Roman" pitchFamily="18" charset="0"/>
                <a:cs typeface="Times New Roman" pitchFamily="18" charset="0"/>
              </a:rPr>
              <a:t>adalah matriks yang elemen – elemen diagonal utamanya sama dengan 1, sedangkan elemen – elemen lainnya sama dengan 0.</a:t>
            </a:r>
            <a:endParaRPr lang="en-US" b="1" dirty="0" smtClean="0">
              <a:solidFill>
                <a:srgbClr val="FF7C80"/>
              </a:solidFill>
              <a:effectLst>
                <a:glow rad="101600">
                  <a:schemeClr val="accent2">
                    <a:lumMod val="50000"/>
                    <a:alpha val="60000"/>
                  </a:schemeClr>
                </a:glow>
              </a:effectLst>
              <a:latin typeface="Times New Roman" pitchFamily="18" charset="0"/>
              <a:cs typeface="Times New Roman" pitchFamily="18" charset="0"/>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5"/>
          <p:cNvSpPr/>
          <p:nvPr/>
        </p:nvSpPr>
        <p:spPr>
          <a:xfrm>
            <a:off x="457200" y="3014752"/>
            <a:ext cx="8001000" cy="1938992"/>
          </a:xfrm>
          <a:prstGeom prst="rect">
            <a:avLst/>
          </a:prstGeom>
        </p:spPr>
        <p:txBody>
          <a:bodyPr wrap="square">
            <a:spAutoFit/>
          </a:bodyPr>
          <a:lstStyle/>
          <a:p>
            <a:pPr>
              <a:buFont typeface="Wingdings" pitchFamily="2" charset="2"/>
              <a:buChar char="q"/>
            </a:pPr>
            <a:r>
              <a:rPr lang="en-US" sz="3000" b="1" i="1" dirty="0" smtClean="0">
                <a:solidFill>
                  <a:srgbClr val="FF7C80"/>
                </a:solidFill>
                <a:effectLst>
                  <a:glow rad="101600">
                    <a:schemeClr val="accent2">
                      <a:lumMod val="50000"/>
                      <a:alpha val="60000"/>
                    </a:schemeClr>
                  </a:glow>
                </a:effectLst>
                <a:latin typeface="Times New Roman" pitchFamily="18" charset="0"/>
                <a:cs typeface="Times New Roman" pitchFamily="18" charset="0"/>
              </a:rPr>
              <a:t>  </a:t>
            </a:r>
            <a:r>
              <a:rPr lang="id-ID" sz="3000" b="1" i="1" dirty="0" smtClean="0">
                <a:solidFill>
                  <a:srgbClr val="FF7C80"/>
                </a:solidFill>
                <a:effectLst>
                  <a:glow rad="101600">
                    <a:schemeClr val="accent2">
                      <a:lumMod val="50000"/>
                      <a:alpha val="60000"/>
                    </a:schemeClr>
                  </a:glow>
                </a:effectLst>
                <a:latin typeface="Times New Roman" pitchFamily="18" charset="0"/>
                <a:cs typeface="Times New Roman" pitchFamily="18" charset="0"/>
              </a:rPr>
              <a:t>Matriks Skalar </a:t>
            </a:r>
            <a:r>
              <a:rPr lang="id-ID" sz="3000" b="1" dirty="0" smtClean="0">
                <a:solidFill>
                  <a:srgbClr val="FF7C80"/>
                </a:solidFill>
                <a:effectLst>
                  <a:glow rad="101600">
                    <a:schemeClr val="accent2">
                      <a:lumMod val="50000"/>
                      <a:alpha val="60000"/>
                    </a:schemeClr>
                  </a:glow>
                </a:effectLst>
                <a:latin typeface="Times New Roman" pitchFamily="18" charset="0"/>
                <a:cs typeface="Times New Roman" pitchFamily="18" charset="0"/>
              </a:rPr>
              <a:t>adalah matriks yang elemen – elemen  diagonal utamanya sama, sedangkan elemen di luar diagonalnya bernilai nol.</a:t>
            </a:r>
            <a:r>
              <a:rPr lang="en-US" sz="3000" b="1" dirty="0" smtClean="0">
                <a:solidFill>
                  <a:srgbClr val="FF7C80"/>
                </a:solidFill>
                <a:effectLst>
                  <a:glow rad="101600">
                    <a:schemeClr val="accent2">
                      <a:lumMod val="50000"/>
                      <a:alpha val="60000"/>
                    </a:schemeClr>
                  </a:glow>
                </a:effectLst>
                <a:latin typeface="Times New Roman" pitchFamily="18" charset="0"/>
                <a:cs typeface="Times New Roman" pitchFamily="18" charset="0"/>
              </a:rPr>
              <a:t/>
            </a:r>
            <a:br>
              <a:rPr lang="en-US" sz="3000" b="1" dirty="0" smtClean="0">
                <a:solidFill>
                  <a:srgbClr val="FF7C80"/>
                </a:solidFill>
                <a:effectLst>
                  <a:glow rad="101600">
                    <a:schemeClr val="accent2">
                      <a:lumMod val="50000"/>
                      <a:alpha val="60000"/>
                    </a:schemeClr>
                  </a:glow>
                </a:effectLst>
                <a:latin typeface="Times New Roman" pitchFamily="18" charset="0"/>
                <a:cs typeface="Times New Roman" pitchFamily="18" charset="0"/>
              </a:rPr>
            </a:br>
            <a:r>
              <a:rPr lang="id-ID" sz="3000" b="1" dirty="0" smtClean="0">
                <a:solidFill>
                  <a:srgbClr val="FF7C80"/>
                </a:solidFill>
                <a:effectLst>
                  <a:glow rad="101600">
                    <a:schemeClr val="accent2">
                      <a:lumMod val="50000"/>
                      <a:alpha val="60000"/>
                    </a:schemeClr>
                  </a:glow>
                </a:effectLst>
                <a:latin typeface="Times New Roman" pitchFamily="18" charset="0"/>
                <a:cs typeface="Times New Roman" pitchFamily="18" charset="0"/>
              </a:rPr>
              <a:t>Misalnya :</a:t>
            </a:r>
            <a:endParaRPr lang="en-US" sz="3000" b="1" dirty="0">
              <a:solidFill>
                <a:srgbClr val="FF7C80"/>
              </a:solidFill>
              <a:effectLst>
                <a:glow rad="101600">
                  <a:schemeClr val="accent2">
                    <a:lumMod val="50000"/>
                    <a:alpha val="60000"/>
                  </a:schemeClr>
                </a:glow>
              </a:effectLst>
              <a:latin typeface="Times New Roman" pitchFamily="18" charset="0"/>
              <a:cs typeface="Times New Roman" pitchFamily="18" charset="0"/>
            </a:endParaRPr>
          </a:p>
        </p:txBody>
      </p:sp>
      <p:pic>
        <p:nvPicPr>
          <p:cNvPr id="17" name="Picture 2"/>
          <p:cNvPicPr>
            <a:picLocks noChangeAspect="1" noChangeArrowheads="1"/>
          </p:cNvPicPr>
          <p:nvPr/>
        </p:nvPicPr>
        <p:blipFill>
          <a:blip r:embed="rId6" cstate="print"/>
          <a:srcRect l="27551" t="39659" r="3105" b="25857"/>
          <a:stretch>
            <a:fillRect/>
          </a:stretch>
        </p:blipFill>
        <p:spPr bwMode="auto">
          <a:xfrm>
            <a:off x="2514600" y="4572000"/>
            <a:ext cx="3276600" cy="929185"/>
          </a:xfrm>
          <a:prstGeom prst="rect">
            <a:avLst/>
          </a:prstGeom>
          <a:noFill/>
          <a:ln w="9525">
            <a:noFill/>
            <a:miter lim="800000"/>
            <a:headEnd/>
            <a:tailEnd/>
          </a:ln>
        </p:spPr>
      </p:pic>
      <p:sp>
        <p:nvSpPr>
          <p:cNvPr id="23" name="Action Button: Beginning 22">
            <a:hlinkClick r:id="rId7" action="ppaction://hlinksldjump" highlightClick="1"/>
          </p:cNvPr>
          <p:cNvSpPr/>
          <p:nvPr/>
        </p:nvSpPr>
        <p:spPr>
          <a:xfrm>
            <a:off x="7924800" y="6400800"/>
            <a:ext cx="381000" cy="457200"/>
          </a:xfrm>
          <a:prstGeom prst="actionButtonBeginn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 name="Action Button: End 23">
            <a:hlinkClick r:id="rId8" action="ppaction://hlinksldjump" highlightClick="1"/>
          </p:cNvPr>
          <p:cNvSpPr/>
          <p:nvPr/>
        </p:nvSpPr>
        <p:spPr>
          <a:xfrm>
            <a:off x="8763000" y="6400800"/>
            <a:ext cx="381000" cy="457200"/>
          </a:xfrm>
          <a:prstGeom prst="actionButtonE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2" name="Action Button: Home 31">
            <a:hlinkClick r:id="rId9" action="ppaction://hlinksldjump" highlightClick="1"/>
          </p:cNvPr>
          <p:cNvSpPr/>
          <p:nvPr/>
        </p:nvSpPr>
        <p:spPr>
          <a:xfrm>
            <a:off x="8305800" y="6400800"/>
            <a:ext cx="457200" cy="457200"/>
          </a:xfrm>
          <a:prstGeom prst="actionButtonHome">
            <a:avLst/>
          </a:prstGeom>
          <a:solidFill>
            <a:srgbClr val="92D050"/>
          </a:solidFill>
          <a:ln>
            <a:solidFill>
              <a:schemeClr val="accent2">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FF00"/>
              </a:solidFill>
            </a:endParaRPr>
          </a:p>
        </p:txBody>
      </p:sp>
      <p:sp>
        <p:nvSpPr>
          <p:cNvPr id="33" name="Rounded Rectangle 32">
            <a:hlinkClick r:id="rId9" action="ppaction://hlinksldjump"/>
          </p:cNvPr>
          <p:cNvSpPr/>
          <p:nvPr/>
        </p:nvSpPr>
        <p:spPr>
          <a:xfrm>
            <a:off x="76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HOME</a:t>
            </a:r>
            <a:endParaRPr lang="en-US" b="1" dirty="0">
              <a:solidFill>
                <a:srgbClr val="660066"/>
              </a:solidFill>
              <a:latin typeface="Lucida Handwriting" pitchFamily="66" charset="0"/>
            </a:endParaRPr>
          </a:p>
        </p:txBody>
      </p:sp>
      <p:sp>
        <p:nvSpPr>
          <p:cNvPr id="34" name="Rounded Rectangle 33">
            <a:hlinkClick r:id="rId10" action="ppaction://hlinksldjump"/>
          </p:cNvPr>
          <p:cNvSpPr/>
          <p:nvPr/>
        </p:nvSpPr>
        <p:spPr>
          <a:xfrm>
            <a:off x="1524000" y="6248400"/>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MATERI</a:t>
            </a:r>
            <a:endParaRPr lang="en-US" b="1" dirty="0">
              <a:solidFill>
                <a:srgbClr val="660066"/>
              </a:solidFill>
              <a:latin typeface="Lucida Handwriting" pitchFamily="66" charset="0"/>
            </a:endParaRPr>
          </a:p>
        </p:txBody>
      </p:sp>
      <p:sp>
        <p:nvSpPr>
          <p:cNvPr id="35" name="Rounded Rectangle 34">
            <a:hlinkClick r:id="rId11" action="ppaction://hlinksldjump"/>
          </p:cNvPr>
          <p:cNvSpPr/>
          <p:nvPr/>
        </p:nvSpPr>
        <p:spPr>
          <a:xfrm>
            <a:off x="28956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LATIHAN </a:t>
            </a:r>
            <a:endParaRPr lang="en-US" b="1" dirty="0">
              <a:solidFill>
                <a:srgbClr val="660066"/>
              </a:solidFill>
              <a:latin typeface="Lucida Handwriting" pitchFamily="66" charset="0"/>
            </a:endParaRPr>
          </a:p>
        </p:txBody>
      </p:sp>
      <p:sp>
        <p:nvSpPr>
          <p:cNvPr id="36" name="Rounded Rectangle 35">
            <a:hlinkClick r:id="rId12" action="ppaction://hlinksldjump"/>
          </p:cNvPr>
          <p:cNvSpPr/>
          <p:nvPr/>
        </p:nvSpPr>
        <p:spPr>
          <a:xfrm>
            <a:off x="43434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660066"/>
                </a:solidFill>
                <a:latin typeface="Lucida Handwriting" pitchFamily="66" charset="0"/>
              </a:rPr>
              <a:t>MOTIVASI</a:t>
            </a:r>
            <a:endParaRPr lang="en-US" b="1" dirty="0">
              <a:solidFill>
                <a:srgbClr val="660066"/>
              </a:solidFill>
              <a:latin typeface="Lucida Handwriting" pitchFamily="66" charset="0"/>
            </a:endParaRPr>
          </a:p>
        </p:txBody>
      </p:sp>
      <p:sp>
        <p:nvSpPr>
          <p:cNvPr id="37" name="Rounded Rectangle 36">
            <a:hlinkClick r:id="rId13" action="ppaction://hlinksldjump"/>
          </p:cNvPr>
          <p:cNvSpPr/>
          <p:nvPr/>
        </p:nvSpPr>
        <p:spPr>
          <a:xfrm>
            <a:off x="5791200" y="624840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b="1" dirty="0" smtClean="0">
                <a:solidFill>
                  <a:srgbClr val="660066"/>
                </a:solidFill>
                <a:latin typeface="Lucida Handwriting" pitchFamily="66" charset="0"/>
              </a:rPr>
              <a:t>PROFIL</a:t>
            </a:r>
            <a:endParaRPr lang="en-US" b="1" dirty="0">
              <a:solidFill>
                <a:srgbClr val="660066"/>
              </a:solidFill>
              <a:latin typeface="Lucida Handwriting" pitchFamily="66" charset="0"/>
            </a:endParaRPr>
          </a:p>
        </p:txBody>
      </p:sp>
    </p:spTree>
  </p:cSld>
  <p:clrMapOvr>
    <a:masterClrMapping/>
  </p:clrMapOvr>
  <p:transition spd="med">
    <p:strips/>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5">
                                            <p:txEl>
                                              <p:pRg st="0" end="0"/>
                                            </p:txEl>
                                          </p:spTgt>
                                        </p:tgtEl>
                                      </p:cBhvr>
                                    </p:animEffect>
                                    <p:set>
                                      <p:cBhvr>
                                        <p:cTn id="7" dur="1" fill="hold">
                                          <p:stCondLst>
                                            <p:cond delay="499"/>
                                          </p:stCondLst>
                                        </p:cTn>
                                        <p:tgtEl>
                                          <p:spTgt spid="15">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6" fill="hold" grpId="0" nodeType="clickEffect">
                                  <p:stCondLst>
                                    <p:cond delay="0"/>
                                  </p:stCondLst>
                                  <p:childTnLst>
                                    <p:animEffect transition="out" filter="barn(inHorizontal)">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2054"/>
                                        </p:tgtEl>
                                      </p:cBhvr>
                                    </p:animEffect>
                                    <p:set>
                                      <p:cBhvr>
                                        <p:cTn id="17" dur="1" fill="hold">
                                          <p:stCondLst>
                                            <p:cond delay="499"/>
                                          </p:stCondLst>
                                        </p:cTn>
                                        <p:tgtEl>
                                          <p:spTgt spid="2054"/>
                                        </p:tgtEl>
                                        <p:attrNameLst>
                                          <p:attrName>style.visibility</p:attrName>
                                        </p:attrNameLst>
                                      </p:cBhvr>
                                      <p:to>
                                        <p:strVal val="hidden"/>
                                      </p:to>
                                    </p:set>
                                  </p:childTnLst>
                                </p:cTn>
                              </p:par>
                              <p:par>
                                <p:cTn id="18" presetID="18" presetClass="exit" presetSubtype="12" fill="hold" nodeType="withEffect">
                                  <p:stCondLst>
                                    <p:cond delay="0"/>
                                  </p:stCondLst>
                                  <p:childTnLst>
                                    <p:animEffect transition="out" filter="strips(downLeft)">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763</TotalTime>
  <Words>1230</Words>
  <Application>Microsoft Office PowerPoint</Application>
  <PresentationFormat>On-screen Show (4:3)</PresentationFormat>
  <Paragraphs>353</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Technic</vt:lpstr>
      <vt:lpstr>Slide 1</vt:lpstr>
      <vt:lpstr>Slide 2</vt:lpstr>
      <vt:lpstr>M A T e r i</vt:lpstr>
      <vt:lpstr>Dengan menghilangkan judul baris dan judul kolomnya, penulisan data tersebut dapat diringkas sebagai berikut. </vt:lpstr>
      <vt:lpstr>A4X2=</vt:lpstr>
      <vt:lpstr>Uraian ini menggambarkan definisi berikut.</vt:lpstr>
      <vt:lpstr>Secara umum, matriks berordo  i  x  j  dengan  i dan  j  bilangan asli dapat ditulis sebagai berikut.</vt:lpstr>
      <vt:lpstr>Beberapa jenis matriks berdasarkan ordo dan elemen – elemen matriks adalah sebagai berikut.</vt:lpstr>
      <vt:lpstr> </vt:lpstr>
      <vt:lpstr>Slide 10</vt:lpstr>
      <vt:lpstr>Matriks segitiga bawah adalah matriks persegi yang elemen-elemen di atas diagonal utamanya bernilai nol. Misalnya :</vt:lpstr>
      <vt:lpstr>Slide 12</vt:lpstr>
      <vt:lpstr>Contoh Soal </vt:lpstr>
      <vt:lpstr>Jawab :</vt:lpstr>
      <vt:lpstr>Slide 15</vt:lpstr>
      <vt:lpstr>LATIHAN</vt:lpstr>
      <vt:lpstr>LATIHAN</vt:lpstr>
      <vt:lpstr>LATIHAN</vt:lpstr>
      <vt:lpstr>LATIHAN</vt:lpstr>
      <vt:lpstr>LATIHAN</vt:lpstr>
      <vt:lpstr>Profil</vt:lpstr>
      <vt:lpstr>Profil</vt:lpstr>
      <vt:lpstr>Profil</vt:lpstr>
      <vt:lpstr>KATA-KATA MOTIVASI</vt:lpstr>
      <vt:lpstr>PETUNJUK PENGGUNAAN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KIKI</dc:creator>
  <cp:lastModifiedBy>ROSA ROSDIANITA</cp:lastModifiedBy>
  <cp:revision>78</cp:revision>
  <dcterms:created xsi:type="dcterms:W3CDTF">2012-12-20T01:31:38Z</dcterms:created>
  <dcterms:modified xsi:type="dcterms:W3CDTF">2012-12-26T13:31:59Z</dcterms:modified>
</cp:coreProperties>
</file>